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sldIdLst>
    <p:sldId id="1243" r:id="rId2"/>
    <p:sldId id="1245" r:id="rId3"/>
    <p:sldId id="1219" r:id="rId4"/>
    <p:sldId id="1247" r:id="rId5"/>
    <p:sldId id="1248" r:id="rId6"/>
    <p:sldId id="1246" r:id="rId7"/>
    <p:sldId id="1185" r:id="rId8"/>
    <p:sldId id="1214" r:id="rId9"/>
    <p:sldId id="1189" r:id="rId10"/>
    <p:sldId id="1190" r:id="rId11"/>
    <p:sldId id="1210" r:id="rId12"/>
    <p:sldId id="1215" r:id="rId13"/>
    <p:sldId id="1140" r:id="rId14"/>
    <p:sldId id="1194" r:id="rId15"/>
    <p:sldId id="1195" r:id="rId16"/>
    <p:sldId id="1211" r:id="rId17"/>
    <p:sldId id="1216" r:id="rId18"/>
    <p:sldId id="1217" r:id="rId19"/>
    <p:sldId id="1196" r:id="rId20"/>
    <p:sldId id="1197" r:id="rId21"/>
    <p:sldId id="1199" r:id="rId22"/>
    <p:sldId id="1201" r:id="rId23"/>
    <p:sldId id="1202" r:id="rId24"/>
    <p:sldId id="1239" r:id="rId25"/>
    <p:sldId id="1218" r:id="rId26"/>
    <p:sldId id="1221" r:id="rId27"/>
    <p:sldId id="1158" r:id="rId28"/>
    <p:sldId id="1222" r:id="rId29"/>
    <p:sldId id="122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1FF"/>
    <a:srgbClr val="3333FF"/>
    <a:srgbClr val="FF9100"/>
    <a:srgbClr val="009DB0"/>
    <a:srgbClr val="2C393E"/>
    <a:srgbClr val="E3F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2" autoAdjust="0"/>
    <p:restoredTop sz="95909" autoAdjust="0"/>
  </p:normalViewPr>
  <p:slideViewPr>
    <p:cSldViewPr snapToGrid="0">
      <p:cViewPr varScale="1">
        <p:scale>
          <a:sx n="120" d="100"/>
          <a:sy n="120" d="100"/>
        </p:scale>
        <p:origin x="256" y="176"/>
      </p:cViewPr>
      <p:guideLst>
        <p:guide orient="horz" pos="2160"/>
        <p:guide pos="3840"/>
      </p:guideLst>
    </p:cSldViewPr>
  </p:slideViewPr>
  <p:notesTextViewPr>
    <p:cViewPr>
      <p:scale>
        <a:sx n="165" d="100"/>
        <a:sy n="16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4466E-12D9-4743-B634-C0983B9305B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61375-DFEF-4532-A599-6C0465A98F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8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AEB6-5100-40B0-9E53-9B32D96F3BDB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00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8ED9-658C-4C83-AB2C-0266F682FDC9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66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BAB8-3BC9-47D5-ABA1-33129FC26244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4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E272-C351-4716-957C-6215D6B62876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1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0C68-A1D2-453E-A434-E098C5A59E05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73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B88-9FE4-4248-96AB-29F2587B0A19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94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D1C7-9139-4028-8E3E-A346DF957897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91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CC11-D7F5-40A2-9723-621DBB5686B7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F77-8D08-4D88-9643-A90A0F626A79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5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1DF3-55BF-47D5-860C-391D95B0E321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02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1EBC-6795-4E79-9AB7-18150B144E14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9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F152-6C85-4B29-A4B0-31507677E4FD}" type="datetime1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9C683-E6F4-4564-88C0-48E39B853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52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hyperlink" Target="http://sciencebitz.com/?page_id=47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m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deims.org/search/sites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library.fiveable.me/biostatistics/unit-16/time-series-analysis-ecological-data/study-guide/qG9OHk49MeCsFWjQ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eims.org/search/sites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hyperlink" Target="https://library.fiveable.me/biostatistics/unit-16/time-series-analysis-ecological-data/study-guide/qG9OHk49MeCsFWjQ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276C6-6A6C-CCC3-6539-1739938DB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9874FBE-8DAF-0192-B054-62D6C5BE13B9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17FE4-3453-A1B6-6E7E-7BA69CF80E9D}"/>
              </a:ext>
            </a:extLst>
          </p:cNvPr>
          <p:cNvSpPr txBox="1"/>
          <p:nvPr/>
        </p:nvSpPr>
        <p:spPr>
          <a:xfrm>
            <a:off x="0" y="94527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Noto Serif CJK SC"/>
                <a:cs typeface="Times New Roman" panose="02020603050405020304" pitchFamily="18" charset="0"/>
              </a:rPr>
              <a:t>Machine Learning Applications in Dynamical Systems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 </a:t>
            </a:r>
            <a:endParaRPr lang="en-US" sz="1800" kern="100" dirty="0">
              <a:effectLst/>
              <a:latin typeface="Liberation Serif"/>
              <a:ea typeface="Noto Serif CJK SC"/>
              <a:cs typeface="Lohit Devanagari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916CB2E-EA60-7444-4021-12E155636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281" y="2299625"/>
            <a:ext cx="6789738" cy="167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Zheng-Meng Zhai</a:t>
            </a:r>
          </a:p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Dissertation Defense</a:t>
            </a:r>
          </a:p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03/04/2026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68706-E046-5436-2E26-2390E47DB1F4}"/>
              </a:ext>
            </a:extLst>
          </p:cNvPr>
          <p:cNvSpPr txBox="1"/>
          <p:nvPr/>
        </p:nvSpPr>
        <p:spPr>
          <a:xfrm>
            <a:off x="664916" y="3169902"/>
            <a:ext cx="4151717" cy="295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chair: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Ying-Cheng Lai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members: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Oliver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Kosut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Shan Lin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Taejoon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</a:t>
            </a:r>
          </a:p>
        </p:txBody>
      </p:sp>
      <p:pic>
        <p:nvPicPr>
          <p:cNvPr id="8" name="Picture 2072">
            <a:extLst>
              <a:ext uri="{FF2B5EF4-FFF2-40B4-BE49-F238E27FC236}">
                <a16:creationId xmlns:a16="http://schemas.microsoft.com/office/drawing/2014/main" id="{926F0E51-72C1-5BDD-98FF-95E4EB026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19" y="6200670"/>
            <a:ext cx="27432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6FE57-8C8F-5B23-2985-35B92A39A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8B2796D-27FD-5BA3-1546-8EF4568B826A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Meta-learning: Learning-to-learn Paradigm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8FD3ACC8-EF06-97CB-F5F6-D90CEF3B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4CA3AE3-0F3D-F038-D60C-2AD25048FD4B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E142D494-4A8F-9F61-BD1A-A0810CDE9859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9E2472-4895-0DA9-9CD6-3C4503D337BF}"/>
              </a:ext>
            </a:extLst>
          </p:cNvPr>
          <p:cNvSpPr txBox="1"/>
          <p:nvPr/>
        </p:nvSpPr>
        <p:spPr>
          <a:xfrm>
            <a:off x="815248" y="1443734"/>
            <a:ext cx="10174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vision: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Y.-X. Wang, D. Ramanan, and M. Hebert, Meta-learning to detect rare objects, in Proceedings of the IEEE/CVF International Conference on Computer Vision (2019) pp. 9925–9934.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Time series forecasting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S.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Talagala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 Hyndman, and G.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Athanasopoulos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Meta-learning how to forecast time series, J. Forecast. 42, 1476 (2023).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Nagabandi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Clavera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Liu, R. S. Fearing, P.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Abbeel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Levine, and C. Finn, Learning to adapt in dynamic, real-world environments through meta reinforcement learning,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arXiv:1803.11347 (2018).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special quantum states: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C-D. Han, C.-Z. Wang, and Y.-C. Lai, Meta-machine learning-based quantum scar detector, Phys. Rev. Appl. 19, 064042 (2023).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of things: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You, Z. Guo, C. Yuen, C. Y.-C. Chen, Y. Zhang, 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H. V.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Poor, A framework reforming personalized Internet of Things by federated meta-learning.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Nat. Commun.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16.1, (2025).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7">
            <a:extLst>
              <a:ext uri="{FF2B5EF4-FFF2-40B4-BE49-F238E27FC236}">
                <a16:creationId xmlns:a16="http://schemas.microsoft.com/office/drawing/2014/main" id="{D06684EF-C279-9E60-5521-FC26A1A74B39}"/>
              </a:ext>
            </a:extLst>
          </p:cNvPr>
          <p:cNvSpPr txBox="1"/>
          <p:nvPr/>
        </p:nvSpPr>
        <p:spPr>
          <a:xfrm>
            <a:off x="815248" y="5801869"/>
            <a:ext cx="787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learning is designed for data-limited problems.</a:t>
            </a:r>
            <a:endParaRPr kumimoji="1"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0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4F014-EAD3-2F87-56C4-F624BF1E8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66A91D25-6628-7BA0-B004-098061FBC2C0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Our work: Learning to Learn Ecosystems from Limited Data 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4E343A62-1846-9311-BE6D-08725B4B5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072E058-9A79-CB4A-F1B5-74AFE71D275A}"/>
              </a:ext>
            </a:extLst>
          </p:cNvPr>
          <p:cNvSpPr/>
          <p:nvPr/>
        </p:nvSpPr>
        <p:spPr bwMode="auto">
          <a:xfrm>
            <a:off x="601550" y="3993499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13D6F3BF-2E0F-A666-96F8-9AC0451E9F42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DE5E216A-8A24-B555-3847-25CD5A7C3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0" r="63855" b="60952"/>
          <a:stretch/>
        </p:blipFill>
        <p:spPr>
          <a:xfrm>
            <a:off x="286265" y="1128070"/>
            <a:ext cx="4488614" cy="2009090"/>
          </a:xfrm>
          <a:prstGeom prst="rect">
            <a:avLst/>
          </a:prstGeom>
        </p:spPr>
      </p:pic>
      <p:sp>
        <p:nvSpPr>
          <p:cNvPr id="7" name="Left Bracket 6">
            <a:extLst>
              <a:ext uri="{FF2B5EF4-FFF2-40B4-BE49-F238E27FC236}">
                <a16:creationId xmlns:a16="http://schemas.microsoft.com/office/drawing/2014/main" id="{76821C6F-992F-F37B-D453-90B5B0B6BAD3}"/>
              </a:ext>
            </a:extLst>
          </p:cNvPr>
          <p:cNvSpPr/>
          <p:nvPr/>
        </p:nvSpPr>
        <p:spPr>
          <a:xfrm rot="16200000">
            <a:off x="2537833" y="1644061"/>
            <a:ext cx="109425" cy="3320979"/>
          </a:xfrm>
          <a:prstGeom prst="leftBracket">
            <a:avLst/>
          </a:prstGeom>
          <a:ln w="127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C1541-4922-360F-35DB-32124E93BAC9}"/>
              </a:ext>
            </a:extLst>
          </p:cNvPr>
          <p:cNvSpPr txBox="1"/>
          <p:nvPr/>
        </p:nvSpPr>
        <p:spPr>
          <a:xfrm>
            <a:off x="1410574" y="3584618"/>
            <a:ext cx="251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machine to adapt</a:t>
            </a:r>
          </a:p>
        </p:txBody>
      </p:sp>
      <p:pic>
        <p:nvPicPr>
          <p:cNvPr id="2" name="Picture 1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35E76869-5953-E060-C63E-DFCC11635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9" r="63855" b="693"/>
          <a:stretch/>
        </p:blipFill>
        <p:spPr>
          <a:xfrm>
            <a:off x="351266" y="4106765"/>
            <a:ext cx="4358612" cy="17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3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E80CD-1B71-A13E-6657-F94D1897E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1BC021D3-FFEB-2387-5D7C-117F21CE6941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Our work: Learning to Learn Ecosystems from Limited Data 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AD2A71B0-61F9-C010-985C-F9777CC4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0FA0AD3-D79D-43A7-57D3-DBA3BB91826C}"/>
              </a:ext>
            </a:extLst>
          </p:cNvPr>
          <p:cNvSpPr/>
          <p:nvPr/>
        </p:nvSpPr>
        <p:spPr bwMode="auto">
          <a:xfrm>
            <a:off x="601550" y="3993499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6C9DF556-21BE-038C-98AD-5EDEED4D70DC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EFE3219B-E5F4-3FB8-83CD-26F31F262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0" r="63855" b="60952"/>
          <a:stretch/>
        </p:blipFill>
        <p:spPr>
          <a:xfrm>
            <a:off x="286265" y="1128070"/>
            <a:ext cx="4488614" cy="2009090"/>
          </a:xfrm>
          <a:prstGeom prst="rect">
            <a:avLst/>
          </a:prstGeom>
        </p:spPr>
      </p:pic>
      <p:sp>
        <p:nvSpPr>
          <p:cNvPr id="7" name="Left Bracket 6">
            <a:extLst>
              <a:ext uri="{FF2B5EF4-FFF2-40B4-BE49-F238E27FC236}">
                <a16:creationId xmlns:a16="http://schemas.microsoft.com/office/drawing/2014/main" id="{F1F8A4B5-763C-319A-DAEE-836F5F38D1A4}"/>
              </a:ext>
            </a:extLst>
          </p:cNvPr>
          <p:cNvSpPr/>
          <p:nvPr/>
        </p:nvSpPr>
        <p:spPr>
          <a:xfrm rot="16200000">
            <a:off x="2537833" y="1644061"/>
            <a:ext cx="109425" cy="3320979"/>
          </a:xfrm>
          <a:prstGeom prst="leftBracket">
            <a:avLst/>
          </a:prstGeom>
          <a:ln w="127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94DE6-BC5C-C880-5EEF-F109A068B69F}"/>
              </a:ext>
            </a:extLst>
          </p:cNvPr>
          <p:cNvSpPr txBox="1"/>
          <p:nvPr/>
        </p:nvSpPr>
        <p:spPr>
          <a:xfrm>
            <a:off x="1410574" y="3584618"/>
            <a:ext cx="251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machine to adapt</a:t>
            </a:r>
          </a:p>
        </p:txBody>
      </p:sp>
      <p:pic>
        <p:nvPicPr>
          <p:cNvPr id="2" name="Picture 1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5974E8AF-6712-3710-D3C6-8225BC700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9" r="63855" b="693"/>
          <a:stretch/>
        </p:blipFill>
        <p:spPr>
          <a:xfrm>
            <a:off x="351266" y="4106765"/>
            <a:ext cx="4358612" cy="1779824"/>
          </a:xfrm>
          <a:prstGeom prst="rect">
            <a:avLst/>
          </a:prstGeom>
        </p:spPr>
      </p:pic>
      <p:sp>
        <p:nvSpPr>
          <p:cNvPr id="5" name="Right Arrow 10">
            <a:extLst>
              <a:ext uri="{FF2B5EF4-FFF2-40B4-BE49-F238E27FC236}">
                <a16:creationId xmlns:a16="http://schemas.microsoft.com/office/drawing/2014/main" id="{3885EA0C-1016-C63B-D53E-917F22DA983A}"/>
              </a:ext>
            </a:extLst>
          </p:cNvPr>
          <p:cNvSpPr/>
          <p:nvPr/>
        </p:nvSpPr>
        <p:spPr bwMode="auto">
          <a:xfrm>
            <a:off x="5324300" y="2656139"/>
            <a:ext cx="1543399" cy="484631"/>
          </a:xfrm>
          <a:prstGeom prst="rightArrow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9A57A713-4AA6-ACC9-CA7C-FA6F3966B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3" t="10866" r="-129" b="30346"/>
          <a:stretch/>
        </p:blipFill>
        <p:spPr>
          <a:xfrm>
            <a:off x="7417120" y="1764285"/>
            <a:ext cx="3985729" cy="37117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6C757E-3DEE-4134-2611-E611F446E9A9}"/>
              </a:ext>
            </a:extLst>
          </p:cNvPr>
          <p:cNvSpPr txBox="1"/>
          <p:nvPr/>
        </p:nvSpPr>
        <p:spPr>
          <a:xfrm>
            <a:off x="6319303" y="1233021"/>
            <a:ext cx="353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4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provide only limited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039A-28E6-5DB6-4FF7-723F2EF6CFBB}"/>
              </a:ext>
            </a:extLst>
          </p:cNvPr>
          <p:cNvSpPr txBox="1"/>
          <p:nvPr/>
        </p:nvSpPr>
        <p:spPr>
          <a:xfrm>
            <a:off x="76008" y="6254730"/>
            <a:ext cx="11843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Zhai, Zheng-Meng, et al. "Learning to learn ecosystems from limited data."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National Academy of Sciences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122.51 (2025): e2525347122.</a:t>
            </a:r>
            <a:endParaRPr lang="en-US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E212A5-EC6A-F5A6-16BB-62790C6CE357}"/>
              </a:ext>
            </a:extLst>
          </p:cNvPr>
          <p:cNvCxnSpPr/>
          <p:nvPr/>
        </p:nvCxnSpPr>
        <p:spPr>
          <a:xfrm>
            <a:off x="7812015" y="1602353"/>
            <a:ext cx="117701" cy="236279"/>
          </a:xfrm>
          <a:prstGeom prst="straightConnector1">
            <a:avLst/>
          </a:prstGeom>
          <a:ln w="12700">
            <a:solidFill>
              <a:srgbClr val="3333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6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D911BDE7-8072-3841-81D8-AF773802F31B}"/>
              </a:ext>
            </a:extLst>
          </p:cNvPr>
          <p:cNvSpPr txBox="1">
            <a:spLocks/>
          </p:cNvSpPr>
          <p:nvPr/>
        </p:nvSpPr>
        <p:spPr>
          <a:xfrm>
            <a:off x="205250" y="44853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Meta Learning Framework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199B7EB6-AA9D-DC1E-7639-898C261B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4">
            <a:extLst>
              <a:ext uri="{FF2B5EF4-FFF2-40B4-BE49-F238E27FC236}">
                <a16:creationId xmlns:a16="http://schemas.microsoft.com/office/drawing/2014/main" id="{6ED9664D-B0EF-DC85-A940-2C300C1A8EDB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iagram of a system&#10;&#10;Description automatically generated">
            <a:extLst>
              <a:ext uri="{FF2B5EF4-FFF2-40B4-BE49-F238E27FC236}">
                <a16:creationId xmlns:a16="http://schemas.microsoft.com/office/drawing/2014/main" id="{DE109609-473E-4053-18E9-BD9055D9B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5" y="1083979"/>
            <a:ext cx="10303278" cy="55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6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8BA69-520A-CEFB-3351-0B879E127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E2053BC7-B305-C858-2E1F-E4ECC734F82A}"/>
              </a:ext>
            </a:extLst>
          </p:cNvPr>
          <p:cNvSpPr txBox="1">
            <a:spLocks/>
          </p:cNvSpPr>
          <p:nvPr/>
        </p:nvSpPr>
        <p:spPr>
          <a:xfrm>
            <a:off x="205250" y="44853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Meta Learning Framework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9A310696-1A2D-9703-3180-788B85FA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4">
            <a:extLst>
              <a:ext uri="{FF2B5EF4-FFF2-40B4-BE49-F238E27FC236}">
                <a16:creationId xmlns:a16="http://schemas.microsoft.com/office/drawing/2014/main" id="{61EF81F8-320D-5F02-5891-F468AC5C7A12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423022C2-0067-2A12-76F8-51F886232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54" y="1029807"/>
            <a:ext cx="8444777" cy="53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C5B5B-B8F7-E3D1-9C86-E5228A1E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971A510D-871E-A7A6-480F-6F1F7319B585}"/>
              </a:ext>
            </a:extLst>
          </p:cNvPr>
          <p:cNvSpPr txBox="1">
            <a:spLocks/>
          </p:cNvSpPr>
          <p:nvPr/>
        </p:nvSpPr>
        <p:spPr>
          <a:xfrm>
            <a:off x="205250" y="44853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Meta Learning Framework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232A8E13-8989-2063-297B-7D85F544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4">
            <a:extLst>
              <a:ext uri="{FF2B5EF4-FFF2-40B4-BE49-F238E27FC236}">
                <a16:creationId xmlns:a16="http://schemas.microsoft.com/office/drawing/2014/main" id="{CD3B5753-9663-3999-3EA3-D952AFBE7283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diagram of a reptile&#10;&#10;Description automatically generated">
            <a:extLst>
              <a:ext uri="{FF2B5EF4-FFF2-40B4-BE49-F238E27FC236}">
                <a16:creationId xmlns:a16="http://schemas.microsoft.com/office/drawing/2014/main" id="{89C2F580-3043-A2C6-55D8-9B47739C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5" y="1083979"/>
            <a:ext cx="10099233" cy="525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B4229-362E-2674-FA74-BB21FF43D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B2841788-B9C3-F1DE-3763-AA7BCF889B72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Methods: Next Generation Reservoir Computing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52947253-E742-5738-F378-24F8634E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39CA80F-E283-4EC6-3B9F-94CF7E417046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C0BE47D4-4118-B359-1341-62BB902C3F0D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diagram of a network&#10;&#10;Description automatically generated">
            <a:extLst>
              <a:ext uri="{FF2B5EF4-FFF2-40B4-BE49-F238E27FC236}">
                <a16:creationId xmlns:a16="http://schemas.microsoft.com/office/drawing/2014/main" id="{DC653F1C-E8F5-6DFB-6318-B9E57845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3"/>
          <a:stretch/>
        </p:blipFill>
        <p:spPr>
          <a:xfrm>
            <a:off x="3745635" y="1832069"/>
            <a:ext cx="6323277" cy="3193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F91DC-4009-3738-5B82-9A769D3CCA5D}"/>
              </a:ext>
            </a:extLst>
          </p:cNvPr>
          <p:cNvSpPr txBox="1"/>
          <p:nvPr/>
        </p:nvSpPr>
        <p:spPr>
          <a:xfrm>
            <a:off x="0" y="6357072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Gauthier, Daniel J., et al. "Next generation reservoir computing." </a:t>
            </a:r>
            <a:r>
              <a:rPr lang="en-US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communications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12.1 (2021): 1-8.</a:t>
            </a:r>
          </a:p>
        </p:txBody>
      </p:sp>
      <p:pic>
        <p:nvPicPr>
          <p:cNvPr id="2" name="Picture 1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31B2D8B7-2111-5500-C638-108009559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2" t="52869" r="21587" b="31605"/>
          <a:stretch/>
        </p:blipFill>
        <p:spPr>
          <a:xfrm>
            <a:off x="1278723" y="2702989"/>
            <a:ext cx="2349163" cy="158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5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23320-72DC-0091-7C3A-7A9A4E1A0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7187384-8E6A-7156-5834-73289E451CF3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88EABD0A-309A-F836-E4B9-40FC28948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F2F97FD-C72B-E0D6-54D9-C69AAA432D9E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06F66F5F-2D70-CEF2-87F2-0B9C0A3E59C7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diagram of a network&#10;&#10;Description automatically generated">
            <a:extLst>
              <a:ext uri="{FF2B5EF4-FFF2-40B4-BE49-F238E27FC236}">
                <a16:creationId xmlns:a16="http://schemas.microsoft.com/office/drawing/2014/main" id="{9ECEB78F-1CE3-9B6F-DD2E-8A87180F1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3"/>
          <a:stretch/>
        </p:blipFill>
        <p:spPr>
          <a:xfrm>
            <a:off x="112461" y="1368306"/>
            <a:ext cx="6323277" cy="3193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D0006E-5339-DA3D-CC89-A4C794CFFF92}"/>
              </a:ext>
            </a:extLst>
          </p:cNvPr>
          <p:cNvSpPr txBox="1"/>
          <p:nvPr/>
        </p:nvSpPr>
        <p:spPr>
          <a:xfrm>
            <a:off x="2518387" y="5962653"/>
            <a:ext cx="650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network structure, hyperparameters are all the same!</a:t>
            </a:r>
          </a:p>
        </p:txBody>
      </p:sp>
      <p:pic>
        <p:nvPicPr>
          <p:cNvPr id="8" name="Picture 7" descr="A diagram of a graph&#10;&#10;Description automatically generated">
            <a:extLst>
              <a:ext uri="{FF2B5EF4-FFF2-40B4-BE49-F238E27FC236}">
                <a16:creationId xmlns:a16="http://schemas.microsoft.com/office/drawing/2014/main" id="{7D2978C4-171D-35D2-B12A-0F4AE2673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25" y="1912002"/>
            <a:ext cx="3784600" cy="2006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82D041-98A8-CE2C-F6F2-173371D756A8}"/>
              </a:ext>
            </a:extLst>
          </p:cNvPr>
          <p:cNvSpPr txBox="1"/>
          <p:nvPr/>
        </p:nvSpPr>
        <p:spPr>
          <a:xfrm>
            <a:off x="9026925" y="4515993"/>
            <a:ext cx="9829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Reptile</a:t>
            </a:r>
          </a:p>
        </p:txBody>
      </p:sp>
      <p:sp>
        <p:nvSpPr>
          <p:cNvPr id="15" name="Plus 14">
            <a:extLst>
              <a:ext uri="{FF2B5EF4-FFF2-40B4-BE49-F238E27FC236}">
                <a16:creationId xmlns:a16="http://schemas.microsoft.com/office/drawing/2014/main" id="{B7589DEA-5A9C-899C-2C83-3D7AAC8C4599}"/>
              </a:ext>
            </a:extLst>
          </p:cNvPr>
          <p:cNvSpPr/>
          <p:nvPr/>
        </p:nvSpPr>
        <p:spPr bwMode="auto">
          <a:xfrm>
            <a:off x="6835140" y="2915302"/>
            <a:ext cx="445770" cy="416585"/>
          </a:xfrm>
          <a:prstGeom prst="mathPlus">
            <a:avLst/>
          </a:prstGeom>
          <a:solidFill>
            <a:srgbClr val="3333FF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FF7A0A-2DCD-7584-FECD-3706A9B0A500}"/>
              </a:ext>
            </a:extLst>
          </p:cNvPr>
          <p:cNvSpPr txBox="1"/>
          <p:nvPr/>
        </p:nvSpPr>
        <p:spPr>
          <a:xfrm>
            <a:off x="8329695" y="5196136"/>
            <a:ext cx="208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BCB69-1CE9-8B25-0522-8A1E553FB319}"/>
              </a:ext>
            </a:extLst>
          </p:cNvPr>
          <p:cNvSpPr txBox="1"/>
          <p:nvPr/>
        </p:nvSpPr>
        <p:spPr>
          <a:xfrm>
            <a:off x="4124024" y="5196136"/>
            <a:ext cx="208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Vanilla model</a:t>
            </a:r>
          </a:p>
        </p:txBody>
      </p:sp>
    </p:spTree>
    <p:extLst>
      <p:ext uri="{BB962C8B-B14F-4D97-AF65-F5344CB8AC3E}">
        <p14:creationId xmlns:p14="http://schemas.microsoft.com/office/powerpoint/2010/main" val="107178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379E7-9C74-979D-9D81-CCC4D8E4A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7E7DF0A5-8282-B6A2-C802-B835C2C95BB7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Case Study: Forecasting the Chaotic Hastings-Powell System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12B55026-4239-78F1-E7AB-6255D20D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1EC7ED1-82F0-3B15-4038-9153839AE883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4AB2B193-E265-3395-6560-B5F6A600E028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10">
            <a:extLst>
              <a:ext uri="{FF2B5EF4-FFF2-40B4-BE49-F238E27FC236}">
                <a16:creationId xmlns:a16="http://schemas.microsoft.com/office/drawing/2014/main" id="{6CF39086-B2BF-4B81-CB8E-F90D121F5D86}"/>
              </a:ext>
            </a:extLst>
          </p:cNvPr>
          <p:cNvSpPr/>
          <p:nvPr/>
        </p:nvSpPr>
        <p:spPr bwMode="auto">
          <a:xfrm>
            <a:off x="5695289" y="2874843"/>
            <a:ext cx="678513" cy="195839"/>
          </a:xfrm>
          <a:prstGeom prst="rightArrow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AB6C1A-3534-22D6-AEEF-1F12B115102A}"/>
                  </a:ext>
                </a:extLst>
              </p:cNvPr>
              <p:cNvSpPr txBox="1"/>
              <p:nvPr/>
            </p:nvSpPr>
            <p:spPr>
              <a:xfrm>
                <a:off x="209619" y="4600079"/>
                <a:ext cx="6030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 the biomass of the vegetation (or resource), herbivore (or consumer), and predator species, respectively.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AB6C1A-3534-22D6-AEEF-1F12B1151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9" y="4600079"/>
                <a:ext cx="6030340" cy="646331"/>
              </a:xfrm>
              <a:prstGeom prst="rect">
                <a:avLst/>
              </a:prstGeom>
              <a:blipFill>
                <a:blip r:embed="rId3"/>
                <a:stretch>
                  <a:fillRect l="-840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352F5EF6-F0DC-1D53-3FAE-CF47673AB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2" t="1348" r="33828" b="-1348"/>
          <a:stretch/>
        </p:blipFill>
        <p:spPr bwMode="auto">
          <a:xfrm>
            <a:off x="9490352" y="4710400"/>
            <a:ext cx="1920363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lete Guide of Food Chain, Food Web, Levels in Food Chain">
            <a:extLst>
              <a:ext uri="{FF2B5EF4-FFF2-40B4-BE49-F238E27FC236}">
                <a16:creationId xmlns:a16="http://schemas.microsoft.com/office/drawing/2014/main" id="{25128188-4F21-2821-693F-61A474716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24"/>
          <a:stretch/>
        </p:blipFill>
        <p:spPr bwMode="auto">
          <a:xfrm>
            <a:off x="6389677" y="4608030"/>
            <a:ext cx="2484023" cy="6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D38A3374-BAEB-6221-6960-79D38A912A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2" t="45398" r="-128" b="31605"/>
          <a:stretch/>
        </p:blipFill>
        <p:spPr>
          <a:xfrm>
            <a:off x="6837471" y="2206909"/>
            <a:ext cx="4659929" cy="1727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D3F254-958A-B1AE-6821-A220769B7877}"/>
              </a:ext>
            </a:extLst>
          </p:cNvPr>
          <p:cNvSpPr txBox="1"/>
          <p:nvPr/>
        </p:nvSpPr>
        <p:spPr>
          <a:xfrm>
            <a:off x="137735" y="6145092"/>
            <a:ext cx="9029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Hastings, Alan, and Thomas Powell. "Chaos in a three‐species food chain." </a:t>
            </a:r>
            <a:r>
              <a:rPr lang="en-US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Ecology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72.3 (1991): 896-903.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http://sciencebitz.com/?page_id=470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A9607-891D-5D97-6511-72842DCCD1C3}"/>
              </a:ext>
            </a:extLst>
          </p:cNvPr>
          <p:cNvSpPr/>
          <p:nvPr/>
        </p:nvSpPr>
        <p:spPr bwMode="auto">
          <a:xfrm>
            <a:off x="8153400" y="1981200"/>
            <a:ext cx="15367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45B2BC21-4ECD-301E-6E59-3FAB50306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5" y="1608186"/>
            <a:ext cx="4809625" cy="25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3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8CABE-8C5B-AE7F-9494-78B9366DC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CF6C501D-F075-A6C2-80D1-5DED4FD9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CEDCC9E-96F0-91C4-9454-73088ACBB11F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8313034E-51EB-F111-91C1-D18AB816D9AA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F62B1F-8A83-98AE-EF11-55943EEFA615}"/>
              </a:ext>
            </a:extLst>
          </p:cNvPr>
          <p:cNvSpPr txBox="1"/>
          <p:nvPr/>
        </p:nvSpPr>
        <p:spPr>
          <a:xfrm>
            <a:off x="6086312" y="3485668"/>
            <a:ext cx="5824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the same neural network structure to make predictions with the same settings, but one with meta-learning and the other not.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32890-FEBC-8007-8D57-5746EF8A1F2C}"/>
              </a:ext>
            </a:extLst>
          </p:cNvPr>
          <p:cNvSpPr/>
          <p:nvPr/>
        </p:nvSpPr>
        <p:spPr bwMode="auto">
          <a:xfrm>
            <a:off x="157316" y="1070452"/>
            <a:ext cx="594852" cy="65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FB0C5-FE07-933E-9006-D82CF89ED3CA}"/>
              </a:ext>
            </a:extLst>
          </p:cNvPr>
          <p:cNvSpPr/>
          <p:nvPr/>
        </p:nvSpPr>
        <p:spPr bwMode="auto">
          <a:xfrm>
            <a:off x="2973101" y="1070452"/>
            <a:ext cx="594852" cy="65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4E10C-0EC5-9DDC-C278-76881A611B3C}"/>
              </a:ext>
            </a:extLst>
          </p:cNvPr>
          <p:cNvSpPr/>
          <p:nvPr/>
        </p:nvSpPr>
        <p:spPr bwMode="auto">
          <a:xfrm>
            <a:off x="5491460" y="1070452"/>
            <a:ext cx="594852" cy="65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4F0C7C-EE8A-815E-278D-A2246FDBD03B}"/>
              </a:ext>
            </a:extLst>
          </p:cNvPr>
          <p:cNvSpPr/>
          <p:nvPr/>
        </p:nvSpPr>
        <p:spPr bwMode="auto">
          <a:xfrm>
            <a:off x="3011788" y="3613355"/>
            <a:ext cx="375425" cy="29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D04D0-3645-8FBF-055C-0FC37C857AF1}"/>
              </a:ext>
            </a:extLst>
          </p:cNvPr>
          <p:cNvSpPr txBox="1"/>
          <p:nvPr/>
        </p:nvSpPr>
        <p:spPr>
          <a:xfrm>
            <a:off x="985404" y="1012073"/>
            <a:ext cx="169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EBD746-EDF8-2691-327E-24F29D79818B}"/>
              </a:ext>
            </a:extLst>
          </p:cNvPr>
          <p:cNvSpPr txBox="1"/>
          <p:nvPr/>
        </p:nvSpPr>
        <p:spPr>
          <a:xfrm>
            <a:off x="3575953" y="1007340"/>
            <a:ext cx="198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Vanilla model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2C42F-1E0A-AF43-D2C8-EDA8793BFB43}"/>
              </a:ext>
            </a:extLst>
          </p:cNvPr>
          <p:cNvSpPr/>
          <p:nvPr/>
        </p:nvSpPr>
        <p:spPr bwMode="auto">
          <a:xfrm>
            <a:off x="1436400" y="6548806"/>
            <a:ext cx="3732499" cy="24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icture 14" descr="A diagram of a red oval&#10;&#10;Description automatically generated">
            <a:extLst>
              <a:ext uri="{FF2B5EF4-FFF2-40B4-BE49-F238E27FC236}">
                <a16:creationId xmlns:a16="http://schemas.microsoft.com/office/drawing/2014/main" id="{04905F41-7B24-CCF2-4414-E43A332DB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17163"/>
          <a:stretch/>
        </p:blipFill>
        <p:spPr>
          <a:xfrm>
            <a:off x="3110238" y="1394812"/>
            <a:ext cx="2607396" cy="2377440"/>
          </a:xfrm>
          <a:prstGeom prst="rect">
            <a:avLst/>
          </a:prstGeom>
        </p:spPr>
      </p:pic>
      <p:pic>
        <p:nvPicPr>
          <p:cNvPr id="16" name="Picture 15" descr="A diagram of a structure&#10;&#10;Description automatically generated">
            <a:extLst>
              <a:ext uri="{FF2B5EF4-FFF2-40B4-BE49-F238E27FC236}">
                <a16:creationId xmlns:a16="http://schemas.microsoft.com/office/drawing/2014/main" id="{BE5C26E2-AD50-ADD9-587C-EE29E71F0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r="16639"/>
          <a:stretch/>
        </p:blipFill>
        <p:spPr>
          <a:xfrm>
            <a:off x="358103" y="1343649"/>
            <a:ext cx="2741775" cy="2468880"/>
          </a:xfrm>
          <a:prstGeom prst="rect">
            <a:avLst/>
          </a:prstGeom>
        </p:spPr>
      </p:pic>
      <p:pic>
        <p:nvPicPr>
          <p:cNvPr id="17" name="Picture 1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9DAC1EB3-C8AE-916B-8DFD-0E1017BC58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"/>
          <a:stretch/>
        </p:blipFill>
        <p:spPr>
          <a:xfrm>
            <a:off x="379792" y="3926141"/>
            <a:ext cx="2560320" cy="2755352"/>
          </a:xfrm>
          <a:prstGeom prst="rect">
            <a:avLst/>
          </a:prstGeom>
        </p:spPr>
      </p:pic>
      <p:pic>
        <p:nvPicPr>
          <p:cNvPr id="18" name="Picture 17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4ED1BF80-57D1-8595-0BE9-5CF2E68114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"/>
          <a:stretch/>
        </p:blipFill>
        <p:spPr>
          <a:xfrm>
            <a:off x="3108484" y="3931920"/>
            <a:ext cx="2560320" cy="2755352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17B4432D-A44E-CEA0-DFBC-53232B3FA4B9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62943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Results: Predictions by Meta-learning and Vanilla Frameworks</a:t>
            </a:r>
          </a:p>
        </p:txBody>
      </p:sp>
      <p:pic>
        <p:nvPicPr>
          <p:cNvPr id="8" name="Picture 7" descr="A mathematical symbols and formulas&#10;&#10;Description automatically generated with medium confidence">
            <a:extLst>
              <a:ext uri="{FF2B5EF4-FFF2-40B4-BE49-F238E27FC236}">
                <a16:creationId xmlns:a16="http://schemas.microsoft.com/office/drawing/2014/main" id="{C67431B2-6703-8A80-971A-0C5ABA64F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2114207"/>
            <a:ext cx="3441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8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676F6-E2E0-B725-2995-842964952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8FD89EC7-4F3C-F9C2-1654-9D549BE77502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9B8C190D-A46A-06A7-7326-A555CC5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597ED66-5547-FEE3-8639-51FCA7109B03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66A00EC0-97FD-E684-7B71-C5B88B0D0BEC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14EAB9B-19E2-A503-CBE0-A6A29C54ACE9}"/>
              </a:ext>
            </a:extLst>
          </p:cNvPr>
          <p:cNvSpPr txBox="1"/>
          <p:nvPr/>
        </p:nvSpPr>
        <p:spPr>
          <a:xfrm>
            <a:off x="649995" y="1289953"/>
            <a:ext cx="95240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 Machine learning and data limitation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Meta-learning for dynamical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on synthetic data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on real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7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190F1-CA82-F0AD-D354-3C87E1139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FC00E44F-E637-A7D7-F6D0-9198A78E6D00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62943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Results: Predictions by Meta-learning and Vanilla Frameworks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3BE5972C-3EB0-3BB8-EA4B-DE9EDA43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6A13EFD3-2F67-733D-8AE2-78AA7B0082FD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aph of different types of graphs&#10;&#10;Description automatically generated with medium confidence">
            <a:extLst>
              <a:ext uri="{FF2B5EF4-FFF2-40B4-BE49-F238E27FC236}">
                <a16:creationId xmlns:a16="http://schemas.microsoft.com/office/drawing/2014/main" id="{43DEE0B4-B839-7454-BCED-F60D86EBD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" r="50366" b="66366"/>
          <a:stretch/>
        </p:blipFill>
        <p:spPr>
          <a:xfrm>
            <a:off x="6586292" y="2858340"/>
            <a:ext cx="3110249" cy="19083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AF20B0-0C2B-ED8D-7BC8-BDA551A92D22}"/>
              </a:ext>
            </a:extLst>
          </p:cNvPr>
          <p:cNvSpPr/>
          <p:nvPr/>
        </p:nvSpPr>
        <p:spPr bwMode="auto">
          <a:xfrm>
            <a:off x="5491460" y="1070452"/>
            <a:ext cx="594852" cy="65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0A9BC6-11FC-ED91-67F5-E560781BF928}"/>
              </a:ext>
            </a:extLst>
          </p:cNvPr>
          <p:cNvSpPr/>
          <p:nvPr/>
        </p:nvSpPr>
        <p:spPr bwMode="auto">
          <a:xfrm>
            <a:off x="6519931" y="2927395"/>
            <a:ext cx="375425" cy="29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52A41F-3829-888A-BB74-5EAC18EC28B0}"/>
              </a:ext>
            </a:extLst>
          </p:cNvPr>
          <p:cNvSpPr/>
          <p:nvPr/>
        </p:nvSpPr>
        <p:spPr bwMode="auto">
          <a:xfrm>
            <a:off x="9696541" y="2858341"/>
            <a:ext cx="375425" cy="29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9" name="Picture 18" descr="A graph of different types of graphs&#10;&#10;Description automatically generated with medium confidence">
            <a:extLst>
              <a:ext uri="{FF2B5EF4-FFF2-40B4-BE49-F238E27FC236}">
                <a16:creationId xmlns:a16="http://schemas.microsoft.com/office/drawing/2014/main" id="{E5F4DB8E-1587-83E3-76A7-BC1982529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 t="36523" r="51739" b="56991"/>
          <a:stretch/>
        </p:blipFill>
        <p:spPr>
          <a:xfrm>
            <a:off x="8121358" y="2651932"/>
            <a:ext cx="1575183" cy="459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3DA4EB-1EB9-2BEF-83CC-3436F407EC54}"/>
              </a:ext>
            </a:extLst>
          </p:cNvPr>
          <p:cNvSpPr txBox="1"/>
          <p:nvPr/>
        </p:nvSpPr>
        <p:spPr>
          <a:xfrm>
            <a:off x="985404" y="1012073"/>
            <a:ext cx="169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 learning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168D1-B74C-E42A-4074-502D3A4263D5}"/>
              </a:ext>
            </a:extLst>
          </p:cNvPr>
          <p:cNvSpPr txBox="1"/>
          <p:nvPr/>
        </p:nvSpPr>
        <p:spPr>
          <a:xfrm>
            <a:off x="3575953" y="1007340"/>
            <a:ext cx="198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Vanilla model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722B12-7C70-D04F-D154-7A48F0BC8B90}"/>
              </a:ext>
            </a:extLst>
          </p:cNvPr>
          <p:cNvSpPr/>
          <p:nvPr/>
        </p:nvSpPr>
        <p:spPr bwMode="auto">
          <a:xfrm>
            <a:off x="1436400" y="6548806"/>
            <a:ext cx="3732499" cy="24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Picture 23" descr="A diagram of a red oval&#10;&#10;Description automatically generated">
            <a:extLst>
              <a:ext uri="{FF2B5EF4-FFF2-40B4-BE49-F238E27FC236}">
                <a16:creationId xmlns:a16="http://schemas.microsoft.com/office/drawing/2014/main" id="{D8F0B1CA-F082-213F-9CE8-10D48382D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17163"/>
          <a:stretch/>
        </p:blipFill>
        <p:spPr>
          <a:xfrm>
            <a:off x="3110238" y="1394812"/>
            <a:ext cx="2607396" cy="2377440"/>
          </a:xfrm>
          <a:prstGeom prst="rect">
            <a:avLst/>
          </a:prstGeom>
        </p:spPr>
      </p:pic>
      <p:pic>
        <p:nvPicPr>
          <p:cNvPr id="26" name="Picture 25" descr="A diagram of a structure&#10;&#10;Description automatically generated">
            <a:extLst>
              <a:ext uri="{FF2B5EF4-FFF2-40B4-BE49-F238E27FC236}">
                <a16:creationId xmlns:a16="http://schemas.microsoft.com/office/drawing/2014/main" id="{0833D0DC-D60F-8DB9-353A-8043095D1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r="16639"/>
          <a:stretch/>
        </p:blipFill>
        <p:spPr>
          <a:xfrm>
            <a:off x="358103" y="1343649"/>
            <a:ext cx="2741775" cy="2468880"/>
          </a:xfrm>
          <a:prstGeom prst="rect">
            <a:avLst/>
          </a:prstGeom>
        </p:spPr>
      </p:pic>
      <p:pic>
        <p:nvPicPr>
          <p:cNvPr id="27" name="Picture 2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D5DAD7DF-204C-4C7E-BB95-EF1E589199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"/>
          <a:stretch/>
        </p:blipFill>
        <p:spPr>
          <a:xfrm>
            <a:off x="379792" y="3926141"/>
            <a:ext cx="2560320" cy="2755352"/>
          </a:xfrm>
          <a:prstGeom prst="rect">
            <a:avLst/>
          </a:prstGeom>
        </p:spPr>
      </p:pic>
      <p:pic>
        <p:nvPicPr>
          <p:cNvPr id="28" name="Picture 27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2C9DF91F-1CBA-398E-735D-CCEA436FA7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"/>
          <a:stretch/>
        </p:blipFill>
        <p:spPr>
          <a:xfrm>
            <a:off x="3108484" y="3931920"/>
            <a:ext cx="2560320" cy="2755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F33884-97D2-CA41-5B9D-5B16CBD23D0C}"/>
              </a:ext>
            </a:extLst>
          </p:cNvPr>
          <p:cNvSpPr txBox="1"/>
          <p:nvPr/>
        </p:nvSpPr>
        <p:spPr>
          <a:xfrm>
            <a:off x="7673802" y="4834625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cycles</a:t>
            </a:r>
          </a:p>
        </p:txBody>
      </p:sp>
    </p:spTree>
    <p:extLst>
      <p:ext uri="{BB962C8B-B14F-4D97-AF65-F5344CB8AC3E}">
        <p14:creationId xmlns:p14="http://schemas.microsoft.com/office/powerpoint/2010/main" val="2184147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88950-ED12-7138-265C-9CDEBEA21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C9E8213-00F7-EB00-B61D-945D7FC73AFB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Case Study: Forecasting the Gut Microbial Dataset 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F457B13E-6689-AF68-1E28-106CED42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CB7373E-DAB8-54F5-BF3E-895F4221EED2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ACB52D7D-4224-3626-F4C8-A2282DA65C27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0BF27F5-5EFA-F59C-B370-D832BD159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854"/>
            <a:ext cx="6537454" cy="3177421"/>
          </a:xfrm>
          <a:prstGeom prst="rect">
            <a:avLst/>
          </a:prstGeom>
        </p:spPr>
      </p:pic>
      <p:pic>
        <p:nvPicPr>
          <p:cNvPr id="6" name="Picture 5" descr="A graph of different sizes of dots&#10;&#10;Description automatically generated with medium confidence">
            <a:extLst>
              <a:ext uri="{FF2B5EF4-FFF2-40B4-BE49-F238E27FC236}">
                <a16:creationId xmlns:a16="http://schemas.microsoft.com/office/drawing/2014/main" id="{A32E2E75-0964-5D37-EBC2-81597E956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54" y="1965394"/>
            <a:ext cx="5667838" cy="293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FEFDC-F2C6-AC0A-4A9A-E032918438EB}"/>
              </a:ext>
            </a:extLst>
          </p:cNvPr>
          <p:cNvSpPr txBox="1"/>
          <p:nvPr/>
        </p:nvSpPr>
        <p:spPr>
          <a:xfrm>
            <a:off x="-29464" y="6231283"/>
            <a:ext cx="11119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Karwowska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Zuzanna, et. al. "Microbiome time series data reveal predictable patterns of change." </a:t>
            </a:r>
            <a:r>
              <a:rPr lang="en-US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Microbiology Spectrum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12.10 (2024): e04109-23.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95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F73F9-3AE5-5DB1-71AA-9CCB7D7EB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88A85505-EFB0-27D8-DC29-313463E82F4B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Case Study: Forecasting the Gut Microbial Dataset 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9F6B453B-85E4-9D3B-3C6D-CBE029F5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4859556-EDA9-702E-106B-C08B3C0D14C4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5CDE12B0-9F3D-77AE-35C0-19C5EC4E68AA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69A87F7-980F-B4CE-EC56-D0727585D067}"/>
              </a:ext>
            </a:extLst>
          </p:cNvPr>
          <p:cNvSpPr/>
          <p:nvPr/>
        </p:nvSpPr>
        <p:spPr bwMode="auto">
          <a:xfrm>
            <a:off x="601550" y="3993499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9B91E78F-4240-33D8-50E8-AE7F7E2C79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0" r="63855" b="60952"/>
          <a:stretch/>
        </p:blipFill>
        <p:spPr>
          <a:xfrm>
            <a:off x="253780" y="1170471"/>
            <a:ext cx="4376336" cy="1958835"/>
          </a:xfrm>
          <a:prstGeom prst="rect">
            <a:avLst/>
          </a:prstGeom>
        </p:spPr>
      </p:pic>
      <p:sp>
        <p:nvSpPr>
          <p:cNvPr id="7" name="Left Bracket 6">
            <a:extLst>
              <a:ext uri="{FF2B5EF4-FFF2-40B4-BE49-F238E27FC236}">
                <a16:creationId xmlns:a16="http://schemas.microsoft.com/office/drawing/2014/main" id="{2FEE0D88-3AF5-37E6-433B-5EB5248C1615}"/>
              </a:ext>
            </a:extLst>
          </p:cNvPr>
          <p:cNvSpPr/>
          <p:nvPr/>
        </p:nvSpPr>
        <p:spPr>
          <a:xfrm rot="16200000">
            <a:off x="2537833" y="1644061"/>
            <a:ext cx="109425" cy="3320979"/>
          </a:xfrm>
          <a:prstGeom prst="leftBracket">
            <a:avLst/>
          </a:prstGeom>
          <a:ln w="127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81DB2-B681-F376-15B4-AEEA8021A939}"/>
              </a:ext>
            </a:extLst>
          </p:cNvPr>
          <p:cNvSpPr txBox="1"/>
          <p:nvPr/>
        </p:nvSpPr>
        <p:spPr>
          <a:xfrm>
            <a:off x="1290433" y="3549463"/>
            <a:ext cx="284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machine to adapt</a:t>
            </a:r>
          </a:p>
        </p:txBody>
      </p:sp>
      <p:pic>
        <p:nvPicPr>
          <p:cNvPr id="10" name="Picture 9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DCFA18B8-A1AA-DB00-E8E1-E952D5F3E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9" r="63855" b="693"/>
          <a:stretch/>
        </p:blipFill>
        <p:spPr>
          <a:xfrm>
            <a:off x="677773" y="4139773"/>
            <a:ext cx="3840466" cy="1568241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77431BFA-0342-31EB-3BD7-BD9148D277CC}"/>
              </a:ext>
            </a:extLst>
          </p:cNvPr>
          <p:cNvSpPr/>
          <p:nvPr/>
        </p:nvSpPr>
        <p:spPr bwMode="auto">
          <a:xfrm>
            <a:off x="5324300" y="2656139"/>
            <a:ext cx="1543399" cy="484631"/>
          </a:xfrm>
          <a:prstGeom prst="rightArrow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8BFC2F-611F-FF9F-8207-9D5EE47F4287}"/>
              </a:ext>
            </a:extLst>
          </p:cNvPr>
          <p:cNvSpPr txBox="1"/>
          <p:nvPr/>
        </p:nvSpPr>
        <p:spPr>
          <a:xfrm>
            <a:off x="4992834" y="1496163"/>
            <a:ext cx="298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4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provide only limited data</a:t>
            </a:r>
          </a:p>
        </p:txBody>
      </p:sp>
      <p:pic>
        <p:nvPicPr>
          <p:cNvPr id="15" name="Picture 14" descr="A graph of different sizes of dots&#10;&#10;Description automatically generated with medium confidence">
            <a:extLst>
              <a:ext uri="{FF2B5EF4-FFF2-40B4-BE49-F238E27FC236}">
                <a16:creationId xmlns:a16="http://schemas.microsoft.com/office/drawing/2014/main" id="{AF675E15-EF43-0572-7C28-1982789B8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99" y="2750153"/>
            <a:ext cx="4805568" cy="24866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497B11-3E65-6AE2-8331-8B1BF7EE3D24}"/>
              </a:ext>
            </a:extLst>
          </p:cNvPr>
          <p:cNvSpPr/>
          <p:nvPr/>
        </p:nvSpPr>
        <p:spPr bwMode="auto">
          <a:xfrm>
            <a:off x="7568714" y="2618110"/>
            <a:ext cx="2732442" cy="26640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BB45F0-C95B-6DE2-8ACE-344693C3411B}"/>
              </a:ext>
            </a:extLst>
          </p:cNvPr>
          <p:cNvCxnSpPr>
            <a:cxnSpLocks/>
          </p:cNvCxnSpPr>
          <p:nvPr/>
        </p:nvCxnSpPr>
        <p:spPr>
          <a:xfrm>
            <a:off x="6454016" y="1981325"/>
            <a:ext cx="1226575" cy="509082"/>
          </a:xfrm>
          <a:prstGeom prst="line">
            <a:avLst/>
          </a:prstGeom>
          <a:ln w="12700" cmpd="sng">
            <a:solidFill>
              <a:srgbClr val="3333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A1609D2-C6F1-DB08-1C80-EB876EA1E6C5}"/>
              </a:ext>
            </a:extLst>
          </p:cNvPr>
          <p:cNvSpPr txBox="1"/>
          <p:nvPr/>
        </p:nvSpPr>
        <p:spPr>
          <a:xfrm>
            <a:off x="3690272" y="5765243"/>
            <a:ext cx="298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synthetic to real data!</a:t>
            </a:r>
          </a:p>
        </p:txBody>
      </p:sp>
    </p:spTree>
    <p:extLst>
      <p:ext uri="{BB962C8B-B14F-4D97-AF65-F5344CB8AC3E}">
        <p14:creationId xmlns:p14="http://schemas.microsoft.com/office/powerpoint/2010/main" val="184720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01FBA-A8DF-4286-52BF-769FEBDAB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49A7AD4C-4356-88BC-467B-16192A13AFAA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Result: Forecasting the Gut Microbial Dataset 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84A7FAC6-36BB-D0E4-DA84-0B9B5C772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F87EF99-4948-0F36-B0D7-B88F87000D9F}"/>
              </a:ext>
            </a:extLst>
          </p:cNvPr>
          <p:cNvSpPr/>
          <p:nvPr/>
        </p:nvSpPr>
        <p:spPr bwMode="auto">
          <a:xfrm>
            <a:off x="649995" y="3805931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FC740343-609A-F12F-973C-CA7426A4598A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8097799-C07B-B54C-FCB8-231FCD3A2DC3}"/>
              </a:ext>
            </a:extLst>
          </p:cNvPr>
          <p:cNvSpPr/>
          <p:nvPr/>
        </p:nvSpPr>
        <p:spPr bwMode="auto">
          <a:xfrm>
            <a:off x="601550" y="380593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" name="Picture 17" descr="A graph of different types of graphs&#10;&#10;Description automatically generated with medium confidence">
            <a:extLst>
              <a:ext uri="{FF2B5EF4-FFF2-40B4-BE49-F238E27FC236}">
                <a16:creationId xmlns:a16="http://schemas.microsoft.com/office/drawing/2014/main" id="{5231883B-C3EB-955C-CF70-C8172900C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1"/>
          <a:stretch/>
        </p:blipFill>
        <p:spPr>
          <a:xfrm>
            <a:off x="601550" y="2977677"/>
            <a:ext cx="7845345" cy="27079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C3E5D2-A779-176C-F4C3-970EEC5538CF}"/>
              </a:ext>
            </a:extLst>
          </p:cNvPr>
          <p:cNvSpPr/>
          <p:nvPr/>
        </p:nvSpPr>
        <p:spPr bwMode="auto">
          <a:xfrm>
            <a:off x="1383323" y="2977677"/>
            <a:ext cx="234462" cy="26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714A8-ECAE-473E-15A2-A5059C19661A}"/>
              </a:ext>
            </a:extLst>
          </p:cNvPr>
          <p:cNvSpPr/>
          <p:nvPr/>
        </p:nvSpPr>
        <p:spPr bwMode="auto">
          <a:xfrm>
            <a:off x="5052646" y="2977677"/>
            <a:ext cx="234462" cy="26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EAFA1-A488-7985-7D0C-64F4BAF1F604}"/>
              </a:ext>
            </a:extLst>
          </p:cNvPr>
          <p:cNvSpPr txBox="1"/>
          <p:nvPr/>
        </p:nvSpPr>
        <p:spPr>
          <a:xfrm>
            <a:off x="2169434" y="2404015"/>
            <a:ext cx="169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BA6E-0E36-7D19-191D-295D10A8A81D}"/>
              </a:ext>
            </a:extLst>
          </p:cNvPr>
          <p:cNvSpPr txBox="1"/>
          <p:nvPr/>
        </p:nvSpPr>
        <p:spPr>
          <a:xfrm>
            <a:off x="5416475" y="2404015"/>
            <a:ext cx="198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Vanilla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E5CCF-CEFF-C2A5-6138-43AC75068111}"/>
              </a:ext>
            </a:extLst>
          </p:cNvPr>
          <p:cNvSpPr txBox="1"/>
          <p:nvPr/>
        </p:nvSpPr>
        <p:spPr>
          <a:xfrm>
            <a:off x="365922" y="1394191"/>
            <a:ext cx="283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xemplified prediction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73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CD561-2770-8190-C59E-DF1E03BB7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BFBAB642-1D7B-EDE6-8E31-D4644F36ACD4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Result: Forecasting the Gut Microbial Dataset 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375E5C37-8794-F799-F031-7E40A231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D80E9CF-CD54-6E12-1824-66F4521843F0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706F0FD1-93FA-E139-B411-232FBDB23AB2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5CAFDD7-34A7-1BA8-434E-F88D0B461C43}"/>
              </a:ext>
            </a:extLst>
          </p:cNvPr>
          <p:cNvSpPr/>
          <p:nvPr/>
        </p:nvSpPr>
        <p:spPr bwMode="auto">
          <a:xfrm>
            <a:off x="601550" y="3993499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graph of different types of modeling&#10;&#10;Description automatically generated with medium confidence">
            <a:extLst>
              <a:ext uri="{FF2B5EF4-FFF2-40B4-BE49-F238E27FC236}">
                <a16:creationId xmlns:a16="http://schemas.microsoft.com/office/drawing/2014/main" id="{27125AEC-B0AD-24A7-A4D4-F376183B4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0" y="1407898"/>
            <a:ext cx="6107580" cy="4438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CB4B60-8AAC-BF1C-1538-247B21BD1F4C}"/>
                  </a:ext>
                </a:extLst>
              </p:cNvPr>
              <p:cNvSpPr txBox="1"/>
              <p:nvPr/>
            </p:nvSpPr>
            <p:spPr>
              <a:xfrm>
                <a:off x="7162338" y="4417763"/>
                <a:ext cx="4865362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 horizon, i.e., the forward prediction timestep, at each time step.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CB4B60-8AAC-BF1C-1538-247B21BD1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38" y="4417763"/>
                <a:ext cx="4865362" cy="667747"/>
              </a:xfrm>
              <a:prstGeom prst="rect">
                <a:avLst/>
              </a:prstGeom>
              <a:blipFill>
                <a:blip r:embed="rId4"/>
                <a:stretch>
                  <a:fillRect l="-1128" t="-5505" r="-1378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B6C6F3AE-A7B1-5E8B-8A73-C15F0FE0F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34" y="1895882"/>
            <a:ext cx="3670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61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199B7EB6-AA9D-DC1E-7639-898C261B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1E013408-0AE6-701B-CDD3-BA402ECAA15C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126640E0-AF26-727D-9611-5A8A6314F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2" r="63855" b="60952"/>
          <a:stretch/>
        </p:blipFill>
        <p:spPr>
          <a:xfrm>
            <a:off x="461297" y="2124130"/>
            <a:ext cx="3840466" cy="1450394"/>
          </a:xfrm>
          <a:prstGeom prst="rect">
            <a:avLst/>
          </a:prstGeom>
        </p:spPr>
      </p:pic>
      <p:pic>
        <p:nvPicPr>
          <p:cNvPr id="6" name="Picture 5" descr="A diagram of a science experiment&#10;&#10;Description automatically generated with medium confidence">
            <a:extLst>
              <a:ext uri="{FF2B5EF4-FFF2-40B4-BE49-F238E27FC236}">
                <a16:creationId xmlns:a16="http://schemas.microsoft.com/office/drawing/2014/main" id="{E5E3DA02-0026-3C51-D3CA-25019F2DD6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3" t="10866" r="-129" b="65175"/>
          <a:stretch/>
        </p:blipFill>
        <p:spPr>
          <a:xfrm>
            <a:off x="6524587" y="1632907"/>
            <a:ext cx="4376980" cy="1661203"/>
          </a:xfrm>
          <a:prstGeom prst="rect">
            <a:avLst/>
          </a:prstGeom>
        </p:spPr>
      </p:pic>
      <p:pic>
        <p:nvPicPr>
          <p:cNvPr id="7" name="Picture 6" descr="A graph of different sizes of dots&#10;&#10;Description automatically generated with medium confidence">
            <a:extLst>
              <a:ext uri="{FF2B5EF4-FFF2-40B4-BE49-F238E27FC236}">
                <a16:creationId xmlns:a16="http://schemas.microsoft.com/office/drawing/2014/main" id="{EF270509-3DB7-2E2A-FA92-E6FB848AE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55" y="3407584"/>
            <a:ext cx="4394579" cy="2274020"/>
          </a:xfrm>
          <a:prstGeom prst="rect">
            <a:avLst/>
          </a:prstGeom>
        </p:spPr>
      </p:pic>
      <p:sp>
        <p:nvSpPr>
          <p:cNvPr id="8" name="Right Arrow 10">
            <a:extLst>
              <a:ext uri="{FF2B5EF4-FFF2-40B4-BE49-F238E27FC236}">
                <a16:creationId xmlns:a16="http://schemas.microsoft.com/office/drawing/2014/main" id="{2CDF74EE-91FE-41B4-3CE8-3C573BA99112}"/>
              </a:ext>
            </a:extLst>
          </p:cNvPr>
          <p:cNvSpPr/>
          <p:nvPr/>
        </p:nvSpPr>
        <p:spPr bwMode="auto">
          <a:xfrm>
            <a:off x="4691656" y="2755599"/>
            <a:ext cx="1543399" cy="484631"/>
          </a:xfrm>
          <a:prstGeom prst="rightArrow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2505C6B-CA4F-5D14-CD17-C5C3BBFD8C84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2048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D3095-B27E-C7D4-C9EA-BBA060004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FB8A011A-0A3E-2F56-026E-16226606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3807D93-03DC-AFDD-818C-860DD3996275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117F27E7-C794-13EA-1877-06C1E9BD14A7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1">
            <a:extLst>
              <a:ext uri="{FF2B5EF4-FFF2-40B4-BE49-F238E27FC236}">
                <a16:creationId xmlns:a16="http://schemas.microsoft.com/office/drawing/2014/main" id="{1308AD46-6B62-F118-3E66-E4337D068834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Publications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DB20E-DEE7-426E-9F4C-46C4596B08B8}"/>
              </a:ext>
            </a:extLst>
          </p:cNvPr>
          <p:cNvSpPr txBox="1"/>
          <p:nvPr/>
        </p:nvSpPr>
        <p:spPr>
          <a:xfrm>
            <a:off x="51636" y="1684681"/>
            <a:ext cx="121403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[14] Shirin Panahi,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Mulugeta Haile, and Ying-Cheng Lai,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Neuromorphic reservoir computing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Chaos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123144, (2025).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[13]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Benjamin D. Stern, and Ying-Cheng Lai, ‘‘Bridging known and unknown dynamics by transformer-based machine-learning inference from sparse observations,’’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Communications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8053, 1-12 (2025).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[12]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Mohammadamin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Moradi, and Ying-Cheng Lai, ‘‘Detecting attacks and estimating states of power grids from partial observations with machine learning,’’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PRX Energy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013003, 1-22 (2025).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[11]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Mohammadamin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Moradi,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Shirin Panahi, and Ying-Cheng Lai. ‘‘Adaptive network approach to exploration-exploitation trade-off in reinforcement learning,’’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Chaos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123120, 1-14 (2024).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[10] Shirin Panahi, Ling-Wei Kong,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Mohammadamin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Moradi,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Bryan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Glaz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Mulugeta Haile, and Ying-Cheng Lai. ‘‘Machine learning prediction of tipping in complex dynamical systems,’’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Research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043194, 1-18 (2024).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Mohammadamin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Moradi, Shirin Panahi, Zhi-Hua Wang, and Ying-Cheng Lai. ‘‘Machine-learning nowcasting of the Atlantic Meridional Overturning Circulation,’’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 Machine Learning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036103 (2024).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EA6F5-C5F1-4694-1261-9B3BA08739E6}"/>
              </a:ext>
            </a:extLst>
          </p:cNvPr>
          <p:cNvSpPr txBox="1"/>
          <p:nvPr/>
        </p:nvSpPr>
        <p:spPr>
          <a:xfrm>
            <a:off x="51636" y="981689"/>
            <a:ext cx="12088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F41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[15] </a:t>
            </a:r>
            <a:r>
              <a:rPr lang="en-US" b="1" i="0" dirty="0">
                <a:solidFill>
                  <a:srgbClr val="2F41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solidFill>
                  <a:srgbClr val="2F41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Bryan </a:t>
            </a:r>
            <a:r>
              <a:rPr lang="en-US" b="0" i="0" dirty="0" err="1">
                <a:solidFill>
                  <a:srgbClr val="2F41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Glaz</a:t>
            </a:r>
            <a:r>
              <a:rPr lang="en-US" b="0" i="0" dirty="0">
                <a:solidFill>
                  <a:srgbClr val="2F41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Mulugeta Haile, Alan Hastings, and Ying-Cheng Lai, ‘‘Learning to learn ecosystems from limited data,’’ </a:t>
            </a:r>
            <a:r>
              <a:rPr lang="en-US" b="0" i="1" dirty="0">
                <a:solidFill>
                  <a:srgbClr val="2F41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PNAS</a:t>
            </a:r>
            <a:r>
              <a:rPr lang="en-US" b="0" i="0" dirty="0">
                <a:solidFill>
                  <a:srgbClr val="2F41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solidFill>
                  <a:srgbClr val="2F41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en-US" b="0" i="0" dirty="0">
                <a:solidFill>
                  <a:srgbClr val="2F41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e2525347122, 1-9 (2025).</a:t>
            </a:r>
          </a:p>
        </p:txBody>
      </p:sp>
    </p:spTree>
    <p:extLst>
      <p:ext uri="{BB962C8B-B14F-4D97-AF65-F5344CB8AC3E}">
        <p14:creationId xmlns:p14="http://schemas.microsoft.com/office/powerpoint/2010/main" val="720477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199B7EB6-AA9D-DC1E-7639-898C261B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CF3DE61-EDF5-E910-060F-3B0F32144A26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1E013408-0AE6-701B-CDD3-BA402ECAA15C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1">
            <a:extLst>
              <a:ext uri="{FF2B5EF4-FFF2-40B4-BE49-F238E27FC236}">
                <a16:creationId xmlns:a16="http://schemas.microsoft.com/office/drawing/2014/main" id="{4C7BCEC3-4E4A-98F7-A43E-7547D8A201A0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Publications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C022E-E39B-D333-9BAF-6098AF4DFA6D}"/>
              </a:ext>
            </a:extLst>
          </p:cNvPr>
          <p:cNvSpPr txBox="1"/>
          <p:nvPr/>
        </p:nvSpPr>
        <p:spPr>
          <a:xfrm>
            <a:off x="115747" y="1008421"/>
            <a:ext cx="1196822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Mohammadamin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Moradi, Shirin Panahi,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Weng, John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Dirkman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Ying-Cheng Lai. ‘‘Heterogeneous reinforcement learning for defending power grids against attacks,’’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 Machine Learning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026121 (2024).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Mohammadamin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Moradi,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Aaron Nielsen, and Ying-Cheng Lai. ‘‘Random forests for detecting weak signals and extracting physical information: A case study of magnetic navigation,’’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 Machine Learning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016118 (2024).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[6]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Mohammadamin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Moradi, Bryan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Glaz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Mulugeta Haile, and Ying-Cheng Lai. ‘‘Machine-learning parameter tracking with partial state observation,’’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Research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013196, 1-19 (2024).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Mohammadamin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Moradi, Ling-Wei Kong, Bryan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Glaz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Mulugeta Haile, and Ying-Cheng Lai. ‘‘Model-free tracking control of complex dynamical trajectories with machine learning,’’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Communications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5968, 1-11 (2023). [Highlighted as a Featured Article]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[4]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Ling-Wei Kong, and Ying-Cheng Lai. ‘‘Emergence of a resonance in machine learning,’’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Research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033127, 1-12 (2023).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[3]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Mohammadamin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Moradi, Ling-Wei Kong, and Ying-Cheng Lai. ‘‘Detecting Weak Physical Signal from Noise: A Machine-Learning Approach with Applications to Magnetic-Anomaly-Guided Navigation,’’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Applied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034030, 1-18 (2023).</a:t>
            </a:r>
          </a:p>
        </p:txBody>
      </p:sp>
    </p:spTree>
    <p:extLst>
      <p:ext uri="{BB962C8B-B14F-4D97-AF65-F5344CB8AC3E}">
        <p14:creationId xmlns:p14="http://schemas.microsoft.com/office/powerpoint/2010/main" val="3042515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D2C19-0E66-F9DB-2C24-229972328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1BC3B437-102B-8813-62D0-B8A0DAB0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E1AE21E-2594-5F73-B478-377A383F5C5D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487B4A69-3109-E9C9-8BD8-0BE4E80E0EEB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1">
            <a:extLst>
              <a:ext uri="{FF2B5EF4-FFF2-40B4-BE49-F238E27FC236}">
                <a16:creationId xmlns:a16="http://schemas.microsoft.com/office/drawing/2014/main" id="{D22A0F18-689A-53FE-65A6-867D43340F8E}"/>
              </a:ext>
            </a:extLst>
          </p:cNvPr>
          <p:cNvSpPr txBox="1">
            <a:spLocks/>
          </p:cNvSpPr>
          <p:nvPr/>
        </p:nvSpPr>
        <p:spPr>
          <a:xfrm>
            <a:off x="272137" y="120411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Publications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C5974-BEC8-4359-48FF-C8B5F0F2B191}"/>
              </a:ext>
            </a:extLst>
          </p:cNvPr>
          <p:cNvSpPr txBox="1"/>
          <p:nvPr/>
        </p:nvSpPr>
        <p:spPr>
          <a:xfrm>
            <a:off x="111888" y="1216766"/>
            <a:ext cx="119682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Yong-Shang Long,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Ming Tang, Ying Liu, and Ying-Cheng Lai. ‘‘Structural position vectors and symmetries in complex networks,’’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Chaos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093132, 1-24 (2022). [Featured in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Scilight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Yong-Shang Long,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Zheng-Meng Zhai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Ming Tang, and Ying-Cheng Lai. ‘‘Metamorphoses and explosively remote synchronization in dynamical networks,’’ 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Chaos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043110, 1-10 (2022).</a:t>
            </a:r>
          </a:p>
        </p:txBody>
      </p:sp>
    </p:spTree>
    <p:extLst>
      <p:ext uri="{BB962C8B-B14F-4D97-AF65-F5344CB8AC3E}">
        <p14:creationId xmlns:p14="http://schemas.microsoft.com/office/powerpoint/2010/main" val="2992077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17941-17B4-6076-7AD4-B151157E7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DCC463C0-340E-11B6-0FD5-6DB565CDC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1310E37-1BCE-1603-3D75-2B5CED5D5254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4">
            <a:extLst>
              <a:ext uri="{FF2B5EF4-FFF2-40B4-BE49-F238E27FC236}">
                <a16:creationId xmlns:a16="http://schemas.microsoft.com/office/drawing/2014/main" id="{451E8A5E-DBD4-FECE-787C-775A85056D65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>
            <a:extLst>
              <a:ext uri="{FF2B5EF4-FFF2-40B4-BE49-F238E27FC236}">
                <a16:creationId xmlns:a16="http://schemas.microsoft.com/office/drawing/2014/main" id="{01890C25-DA1B-05AB-4E8B-3102381EEAB3}"/>
              </a:ext>
            </a:extLst>
          </p:cNvPr>
          <p:cNvSpPr txBox="1">
            <a:spLocks/>
          </p:cNvSpPr>
          <p:nvPr/>
        </p:nvSpPr>
        <p:spPr>
          <a:xfrm>
            <a:off x="4414897" y="2815331"/>
            <a:ext cx="269512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2853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7ABF4-BAAC-10FA-0FAC-ADBCF264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5D89E3A8-6701-9473-A328-B9F3A14F3811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B14E18B1-2407-5474-A53B-2481795E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FD2746CC-1556-8186-0C15-D342A8137B01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network of circles and lines&#10;&#10;Description automatically generated">
            <a:extLst>
              <a:ext uri="{FF2B5EF4-FFF2-40B4-BE49-F238E27FC236}">
                <a16:creationId xmlns:a16="http://schemas.microsoft.com/office/drawing/2014/main" id="{2783B79D-3232-E107-5AE0-2A12EBF09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7" y="1967770"/>
            <a:ext cx="3166268" cy="2025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C2238E-2978-D172-207A-C5C01F51DD64}"/>
                  </a:ext>
                </a:extLst>
              </p:cNvPr>
              <p:cNvSpPr txBox="1"/>
              <p:nvPr/>
            </p:nvSpPr>
            <p:spPr>
              <a:xfrm>
                <a:off x="1623337" y="4633484"/>
                <a:ext cx="485709" cy="1190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C2238E-2978-D172-207A-C5C01F51D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37" y="4633484"/>
                <a:ext cx="485709" cy="1190069"/>
              </a:xfrm>
              <a:prstGeom prst="rect">
                <a:avLst/>
              </a:prstGeom>
              <a:blipFill>
                <a:blip r:embed="rId4"/>
                <a:stretch>
                  <a:fillRect l="-10000" r="-10000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F87B13A0-75A7-2352-037D-0E041086E145}"/>
              </a:ext>
            </a:extLst>
          </p:cNvPr>
          <p:cNvSpPr/>
          <p:nvPr/>
        </p:nvSpPr>
        <p:spPr>
          <a:xfrm>
            <a:off x="1532744" y="4498647"/>
            <a:ext cx="666894" cy="1459742"/>
          </a:xfrm>
          <a:prstGeom prst="bracketPair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81A91A-535C-6FA8-528E-111529740D1E}"/>
                  </a:ext>
                </a:extLst>
              </p:cNvPr>
              <p:cNvSpPr txBox="1"/>
              <p:nvPr/>
            </p:nvSpPr>
            <p:spPr>
              <a:xfrm>
                <a:off x="913943" y="4951519"/>
                <a:ext cx="4521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81A91A-535C-6FA8-528E-111529740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3" y="4951519"/>
                <a:ext cx="452175" cy="276999"/>
              </a:xfrm>
              <a:prstGeom prst="rect">
                <a:avLst/>
              </a:prstGeom>
              <a:blipFill>
                <a:blip r:embed="rId5"/>
                <a:stretch>
                  <a:fillRect l="-19444" r="-555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5A0CC44-83F8-BDE2-05B0-8A9798B49604}"/>
              </a:ext>
            </a:extLst>
          </p:cNvPr>
          <p:cNvSpPr txBox="1"/>
          <p:nvPr/>
        </p:nvSpPr>
        <p:spPr>
          <a:xfrm>
            <a:off x="913943" y="1412420"/>
            <a:ext cx="17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58811F-16A0-BD98-0864-F79F1A3355EE}"/>
              </a:ext>
            </a:extLst>
          </p:cNvPr>
          <p:cNvCxnSpPr>
            <a:cxnSpLocks/>
          </p:cNvCxnSpPr>
          <p:nvPr/>
        </p:nvCxnSpPr>
        <p:spPr>
          <a:xfrm flipH="1">
            <a:off x="4631377" y="4134516"/>
            <a:ext cx="1828799" cy="1411261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CB4A24-240E-8098-A5C6-E41A4AF7B548}"/>
              </a:ext>
            </a:extLst>
          </p:cNvPr>
          <p:cNvCxnSpPr>
            <a:cxnSpLocks/>
          </p:cNvCxnSpPr>
          <p:nvPr/>
        </p:nvCxnSpPr>
        <p:spPr>
          <a:xfrm flipV="1">
            <a:off x="6460176" y="1773562"/>
            <a:ext cx="0" cy="2377440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B3818B-F114-E68E-1B7D-5AF598C03F5B}"/>
              </a:ext>
            </a:extLst>
          </p:cNvPr>
          <p:cNvCxnSpPr>
            <a:cxnSpLocks/>
          </p:cNvCxnSpPr>
          <p:nvPr/>
        </p:nvCxnSpPr>
        <p:spPr>
          <a:xfrm>
            <a:off x="6460176" y="4134516"/>
            <a:ext cx="2789332" cy="1094002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FDF605-ED14-90C4-1E10-7211414D13F1}"/>
              </a:ext>
            </a:extLst>
          </p:cNvPr>
          <p:cNvSpPr txBox="1"/>
          <p:nvPr/>
        </p:nvSpPr>
        <p:spPr>
          <a:xfrm>
            <a:off x="4324901" y="5391020"/>
            <a:ext cx="3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A2780-BD3C-F1CB-B173-CDEAD883AA95}"/>
              </a:ext>
            </a:extLst>
          </p:cNvPr>
          <p:cNvSpPr txBox="1"/>
          <p:nvPr/>
        </p:nvSpPr>
        <p:spPr>
          <a:xfrm>
            <a:off x="9249508" y="5206354"/>
            <a:ext cx="3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9FF32-7708-3E5D-DBB4-29F5C7F0D0BE}"/>
              </a:ext>
            </a:extLst>
          </p:cNvPr>
          <p:cNvSpPr txBox="1"/>
          <p:nvPr/>
        </p:nvSpPr>
        <p:spPr>
          <a:xfrm>
            <a:off x="6232259" y="1353779"/>
            <a:ext cx="3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6BD792-E0C8-2254-BA6D-8842C1684A1E}"/>
                  </a:ext>
                </a:extLst>
              </p:cNvPr>
              <p:cNvSpPr txBox="1"/>
              <p:nvPr/>
            </p:nvSpPr>
            <p:spPr>
              <a:xfrm>
                <a:off x="4613741" y="5621852"/>
                <a:ext cx="5355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6BD792-E0C8-2254-BA6D-8842C1684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41" y="5621852"/>
                <a:ext cx="535531" cy="276999"/>
              </a:xfrm>
              <a:prstGeom prst="rect">
                <a:avLst/>
              </a:prstGeom>
              <a:blipFill>
                <a:blip r:embed="rId6"/>
                <a:stretch>
                  <a:fillRect l="-14773" t="-2174" r="-1590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1DAE92C-7F04-8407-B9C4-C0A317CAD748}"/>
              </a:ext>
            </a:extLst>
          </p:cNvPr>
          <p:cNvSpPr/>
          <p:nvPr/>
        </p:nvSpPr>
        <p:spPr bwMode="auto">
          <a:xfrm>
            <a:off x="5124405" y="53453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BF1DEB-8351-9748-D4F5-2AC90DF06175}"/>
                  </a:ext>
                </a:extLst>
              </p:cNvPr>
              <p:cNvSpPr txBox="1"/>
              <p:nvPr/>
            </p:nvSpPr>
            <p:spPr>
              <a:xfrm>
                <a:off x="8518403" y="2320915"/>
                <a:ext cx="576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BF1DEB-8351-9748-D4F5-2AC90DF06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403" y="2320915"/>
                <a:ext cx="576183" cy="276999"/>
              </a:xfrm>
              <a:prstGeom prst="rect">
                <a:avLst/>
              </a:prstGeom>
              <a:blipFill>
                <a:blip r:embed="rId7"/>
                <a:stretch>
                  <a:fillRect l="-12632" t="-4444" r="-1368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B1BA0842-82B6-1225-AEFC-4BB6E5C653FF}"/>
              </a:ext>
            </a:extLst>
          </p:cNvPr>
          <p:cNvSpPr/>
          <p:nvPr/>
        </p:nvSpPr>
        <p:spPr bwMode="auto">
          <a:xfrm>
            <a:off x="8426963" y="271469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926D80-5588-3901-F772-EE06EE9C6FFC}"/>
              </a:ext>
            </a:extLst>
          </p:cNvPr>
          <p:cNvCxnSpPr>
            <a:cxnSpLocks/>
            <a:stCxn id="10" idx="7"/>
            <a:endCxn id="16" idx="3"/>
          </p:cNvCxnSpPr>
          <p:nvPr/>
        </p:nvCxnSpPr>
        <p:spPr>
          <a:xfrm flipV="1">
            <a:off x="5202454" y="2792745"/>
            <a:ext cx="3237900" cy="2565946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4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7ABF4-BAAC-10FA-0FAC-ADBCF264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5D89E3A8-6701-9473-A328-B9F3A14F3811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B14E18B1-2407-5474-A53B-2481795E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FD2746CC-1556-8186-0C15-D342A8137B01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network of circles and lines&#10;&#10;Description automatically generated">
            <a:extLst>
              <a:ext uri="{FF2B5EF4-FFF2-40B4-BE49-F238E27FC236}">
                <a16:creationId xmlns:a16="http://schemas.microsoft.com/office/drawing/2014/main" id="{2783B79D-3232-E107-5AE0-2A12EBF09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7" y="1967770"/>
            <a:ext cx="3166268" cy="2025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C2238E-2978-D172-207A-C5C01F51DD64}"/>
                  </a:ext>
                </a:extLst>
              </p:cNvPr>
              <p:cNvSpPr txBox="1"/>
              <p:nvPr/>
            </p:nvSpPr>
            <p:spPr>
              <a:xfrm>
                <a:off x="1623337" y="4633484"/>
                <a:ext cx="485709" cy="1190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C2238E-2978-D172-207A-C5C01F51D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37" y="4633484"/>
                <a:ext cx="485709" cy="1190069"/>
              </a:xfrm>
              <a:prstGeom prst="rect">
                <a:avLst/>
              </a:prstGeom>
              <a:blipFill>
                <a:blip r:embed="rId4"/>
                <a:stretch>
                  <a:fillRect l="-10000" r="-10000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F87B13A0-75A7-2352-037D-0E041086E145}"/>
              </a:ext>
            </a:extLst>
          </p:cNvPr>
          <p:cNvSpPr/>
          <p:nvPr/>
        </p:nvSpPr>
        <p:spPr>
          <a:xfrm>
            <a:off x="1532744" y="4498647"/>
            <a:ext cx="666894" cy="1459742"/>
          </a:xfrm>
          <a:prstGeom prst="bracketPair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81A91A-535C-6FA8-528E-111529740D1E}"/>
                  </a:ext>
                </a:extLst>
              </p:cNvPr>
              <p:cNvSpPr txBox="1"/>
              <p:nvPr/>
            </p:nvSpPr>
            <p:spPr>
              <a:xfrm>
                <a:off x="913943" y="4951519"/>
                <a:ext cx="4521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81A91A-535C-6FA8-528E-111529740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3" y="4951519"/>
                <a:ext cx="452175" cy="276999"/>
              </a:xfrm>
              <a:prstGeom prst="rect">
                <a:avLst/>
              </a:prstGeom>
              <a:blipFill>
                <a:blip r:embed="rId5"/>
                <a:stretch>
                  <a:fillRect l="-19444" r="-555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5A0CC44-83F8-BDE2-05B0-8A9798B49604}"/>
              </a:ext>
            </a:extLst>
          </p:cNvPr>
          <p:cNvSpPr txBox="1"/>
          <p:nvPr/>
        </p:nvSpPr>
        <p:spPr>
          <a:xfrm>
            <a:off x="913943" y="1412420"/>
            <a:ext cx="17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58811F-16A0-BD98-0864-F79F1A3355EE}"/>
              </a:ext>
            </a:extLst>
          </p:cNvPr>
          <p:cNvCxnSpPr>
            <a:cxnSpLocks/>
          </p:cNvCxnSpPr>
          <p:nvPr/>
        </p:nvCxnSpPr>
        <p:spPr>
          <a:xfrm flipH="1">
            <a:off x="4631377" y="4134516"/>
            <a:ext cx="1828799" cy="1411261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CB4A24-240E-8098-A5C6-E41A4AF7B548}"/>
              </a:ext>
            </a:extLst>
          </p:cNvPr>
          <p:cNvCxnSpPr>
            <a:cxnSpLocks/>
          </p:cNvCxnSpPr>
          <p:nvPr/>
        </p:nvCxnSpPr>
        <p:spPr>
          <a:xfrm flipV="1">
            <a:off x="6460176" y="1773562"/>
            <a:ext cx="0" cy="2377440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B3818B-F114-E68E-1B7D-5AF598C03F5B}"/>
              </a:ext>
            </a:extLst>
          </p:cNvPr>
          <p:cNvCxnSpPr>
            <a:cxnSpLocks/>
          </p:cNvCxnSpPr>
          <p:nvPr/>
        </p:nvCxnSpPr>
        <p:spPr>
          <a:xfrm>
            <a:off x="6460176" y="4134516"/>
            <a:ext cx="2789332" cy="1094002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FDF605-ED14-90C4-1E10-7211414D13F1}"/>
              </a:ext>
            </a:extLst>
          </p:cNvPr>
          <p:cNvSpPr txBox="1"/>
          <p:nvPr/>
        </p:nvSpPr>
        <p:spPr>
          <a:xfrm>
            <a:off x="4324901" y="5391020"/>
            <a:ext cx="3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A2780-BD3C-F1CB-B173-CDEAD883AA95}"/>
              </a:ext>
            </a:extLst>
          </p:cNvPr>
          <p:cNvSpPr txBox="1"/>
          <p:nvPr/>
        </p:nvSpPr>
        <p:spPr>
          <a:xfrm>
            <a:off x="9249508" y="5206354"/>
            <a:ext cx="3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9FF32-7708-3E5D-DBB4-29F5C7F0D0BE}"/>
              </a:ext>
            </a:extLst>
          </p:cNvPr>
          <p:cNvSpPr txBox="1"/>
          <p:nvPr/>
        </p:nvSpPr>
        <p:spPr>
          <a:xfrm>
            <a:off x="6232259" y="1353779"/>
            <a:ext cx="3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6BD792-E0C8-2254-BA6D-8842C1684A1E}"/>
                  </a:ext>
                </a:extLst>
              </p:cNvPr>
              <p:cNvSpPr txBox="1"/>
              <p:nvPr/>
            </p:nvSpPr>
            <p:spPr>
              <a:xfrm>
                <a:off x="4613741" y="5621852"/>
                <a:ext cx="5355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6BD792-E0C8-2254-BA6D-8842C1684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41" y="5621852"/>
                <a:ext cx="535531" cy="276999"/>
              </a:xfrm>
              <a:prstGeom prst="rect">
                <a:avLst/>
              </a:prstGeom>
              <a:blipFill>
                <a:blip r:embed="rId6"/>
                <a:stretch>
                  <a:fillRect l="-14773" t="-2174" r="-1590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1DAE92C-7F04-8407-B9C4-C0A317CAD748}"/>
              </a:ext>
            </a:extLst>
          </p:cNvPr>
          <p:cNvSpPr/>
          <p:nvPr/>
        </p:nvSpPr>
        <p:spPr bwMode="auto">
          <a:xfrm>
            <a:off x="5124405" y="53453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BF1DEB-8351-9748-D4F5-2AC90DF06175}"/>
                  </a:ext>
                </a:extLst>
              </p:cNvPr>
              <p:cNvSpPr txBox="1"/>
              <p:nvPr/>
            </p:nvSpPr>
            <p:spPr>
              <a:xfrm>
                <a:off x="8518403" y="2320915"/>
                <a:ext cx="576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BF1DEB-8351-9748-D4F5-2AC90DF06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403" y="2320915"/>
                <a:ext cx="576183" cy="276999"/>
              </a:xfrm>
              <a:prstGeom prst="rect">
                <a:avLst/>
              </a:prstGeom>
              <a:blipFill>
                <a:blip r:embed="rId7"/>
                <a:stretch>
                  <a:fillRect l="-12632" t="-4444" r="-1368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B1BA0842-82B6-1225-AEFC-4BB6E5C653FF}"/>
              </a:ext>
            </a:extLst>
          </p:cNvPr>
          <p:cNvSpPr/>
          <p:nvPr/>
        </p:nvSpPr>
        <p:spPr bwMode="auto">
          <a:xfrm>
            <a:off x="8426963" y="271469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926D80-5588-3901-F772-EE06EE9C6FFC}"/>
              </a:ext>
            </a:extLst>
          </p:cNvPr>
          <p:cNvCxnSpPr>
            <a:cxnSpLocks/>
            <a:stCxn id="10" idx="7"/>
            <a:endCxn id="16" idx="3"/>
          </p:cNvCxnSpPr>
          <p:nvPr/>
        </p:nvCxnSpPr>
        <p:spPr>
          <a:xfrm flipV="1">
            <a:off x="5202454" y="2792745"/>
            <a:ext cx="3237900" cy="2565946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65C937E4-93F5-30C1-7762-95A641CFAFED}"/>
              </a:ext>
            </a:extLst>
          </p:cNvPr>
          <p:cNvSpPr/>
          <p:nvPr/>
        </p:nvSpPr>
        <p:spPr bwMode="auto">
          <a:xfrm>
            <a:off x="5965117" y="4681517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E650EA-4F05-B081-A7A2-A913A1391CCA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5202454" y="4730446"/>
            <a:ext cx="781796" cy="628245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3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7ABF4-BAAC-10FA-0FAC-ADBCF264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5D89E3A8-6701-9473-A328-B9F3A14F3811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B14E18B1-2407-5474-A53B-2481795E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FD2746CC-1556-8186-0C15-D342A8137B01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network of circles and lines&#10;&#10;Description automatically generated">
            <a:extLst>
              <a:ext uri="{FF2B5EF4-FFF2-40B4-BE49-F238E27FC236}">
                <a16:creationId xmlns:a16="http://schemas.microsoft.com/office/drawing/2014/main" id="{2783B79D-3232-E107-5AE0-2A12EBF09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7" y="1967770"/>
            <a:ext cx="3166268" cy="2025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C2238E-2978-D172-207A-C5C01F51DD64}"/>
                  </a:ext>
                </a:extLst>
              </p:cNvPr>
              <p:cNvSpPr txBox="1"/>
              <p:nvPr/>
            </p:nvSpPr>
            <p:spPr>
              <a:xfrm>
                <a:off x="1623337" y="4633484"/>
                <a:ext cx="485709" cy="1190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C2238E-2978-D172-207A-C5C01F51D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37" y="4633484"/>
                <a:ext cx="485709" cy="1190069"/>
              </a:xfrm>
              <a:prstGeom prst="rect">
                <a:avLst/>
              </a:prstGeom>
              <a:blipFill>
                <a:blip r:embed="rId4"/>
                <a:stretch>
                  <a:fillRect l="-10000" r="-10000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F87B13A0-75A7-2352-037D-0E041086E145}"/>
              </a:ext>
            </a:extLst>
          </p:cNvPr>
          <p:cNvSpPr/>
          <p:nvPr/>
        </p:nvSpPr>
        <p:spPr>
          <a:xfrm>
            <a:off x="1532744" y="4498647"/>
            <a:ext cx="666894" cy="1459742"/>
          </a:xfrm>
          <a:prstGeom prst="bracketPair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81A91A-535C-6FA8-528E-111529740D1E}"/>
                  </a:ext>
                </a:extLst>
              </p:cNvPr>
              <p:cNvSpPr txBox="1"/>
              <p:nvPr/>
            </p:nvSpPr>
            <p:spPr>
              <a:xfrm>
                <a:off x="913943" y="4951519"/>
                <a:ext cx="4521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81A91A-535C-6FA8-528E-111529740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3" y="4951519"/>
                <a:ext cx="452175" cy="276999"/>
              </a:xfrm>
              <a:prstGeom prst="rect">
                <a:avLst/>
              </a:prstGeom>
              <a:blipFill>
                <a:blip r:embed="rId5"/>
                <a:stretch>
                  <a:fillRect l="-19444" r="-555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5A0CC44-83F8-BDE2-05B0-8A9798B49604}"/>
              </a:ext>
            </a:extLst>
          </p:cNvPr>
          <p:cNvSpPr txBox="1"/>
          <p:nvPr/>
        </p:nvSpPr>
        <p:spPr>
          <a:xfrm>
            <a:off x="913943" y="1412420"/>
            <a:ext cx="17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58811F-16A0-BD98-0864-F79F1A3355EE}"/>
              </a:ext>
            </a:extLst>
          </p:cNvPr>
          <p:cNvCxnSpPr>
            <a:cxnSpLocks/>
          </p:cNvCxnSpPr>
          <p:nvPr/>
        </p:nvCxnSpPr>
        <p:spPr>
          <a:xfrm flipH="1">
            <a:off x="4631377" y="4134516"/>
            <a:ext cx="1828799" cy="1411261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CB4A24-240E-8098-A5C6-E41A4AF7B548}"/>
              </a:ext>
            </a:extLst>
          </p:cNvPr>
          <p:cNvCxnSpPr>
            <a:cxnSpLocks/>
          </p:cNvCxnSpPr>
          <p:nvPr/>
        </p:nvCxnSpPr>
        <p:spPr>
          <a:xfrm flipV="1">
            <a:off x="6460176" y="1773562"/>
            <a:ext cx="0" cy="2377440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B3818B-F114-E68E-1B7D-5AF598C03F5B}"/>
              </a:ext>
            </a:extLst>
          </p:cNvPr>
          <p:cNvCxnSpPr>
            <a:cxnSpLocks/>
          </p:cNvCxnSpPr>
          <p:nvPr/>
        </p:nvCxnSpPr>
        <p:spPr>
          <a:xfrm>
            <a:off x="6460176" y="4134516"/>
            <a:ext cx="2789332" cy="1094002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FDF605-ED14-90C4-1E10-7211414D13F1}"/>
              </a:ext>
            </a:extLst>
          </p:cNvPr>
          <p:cNvSpPr txBox="1"/>
          <p:nvPr/>
        </p:nvSpPr>
        <p:spPr>
          <a:xfrm>
            <a:off x="4324901" y="5391020"/>
            <a:ext cx="3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A2780-BD3C-F1CB-B173-CDEAD883AA95}"/>
              </a:ext>
            </a:extLst>
          </p:cNvPr>
          <p:cNvSpPr txBox="1"/>
          <p:nvPr/>
        </p:nvSpPr>
        <p:spPr>
          <a:xfrm>
            <a:off x="9249508" y="5206354"/>
            <a:ext cx="3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9FF32-7708-3E5D-DBB4-29F5C7F0D0BE}"/>
              </a:ext>
            </a:extLst>
          </p:cNvPr>
          <p:cNvSpPr txBox="1"/>
          <p:nvPr/>
        </p:nvSpPr>
        <p:spPr>
          <a:xfrm>
            <a:off x="6232259" y="1353779"/>
            <a:ext cx="3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6BD792-E0C8-2254-BA6D-8842C1684A1E}"/>
                  </a:ext>
                </a:extLst>
              </p:cNvPr>
              <p:cNvSpPr txBox="1"/>
              <p:nvPr/>
            </p:nvSpPr>
            <p:spPr>
              <a:xfrm>
                <a:off x="4613741" y="5621852"/>
                <a:ext cx="5355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6BD792-E0C8-2254-BA6D-8842C1684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41" y="5621852"/>
                <a:ext cx="535531" cy="276999"/>
              </a:xfrm>
              <a:prstGeom prst="rect">
                <a:avLst/>
              </a:prstGeom>
              <a:blipFill>
                <a:blip r:embed="rId6"/>
                <a:stretch>
                  <a:fillRect l="-14773" t="-2174" r="-1590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1DAE92C-7F04-8407-B9C4-C0A317CAD748}"/>
              </a:ext>
            </a:extLst>
          </p:cNvPr>
          <p:cNvSpPr/>
          <p:nvPr/>
        </p:nvSpPr>
        <p:spPr bwMode="auto">
          <a:xfrm>
            <a:off x="5124405" y="534530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BF1DEB-8351-9748-D4F5-2AC90DF06175}"/>
                  </a:ext>
                </a:extLst>
              </p:cNvPr>
              <p:cNvSpPr txBox="1"/>
              <p:nvPr/>
            </p:nvSpPr>
            <p:spPr>
              <a:xfrm>
                <a:off x="8518403" y="2320915"/>
                <a:ext cx="576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BF1DEB-8351-9748-D4F5-2AC90DF06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403" y="2320915"/>
                <a:ext cx="576183" cy="276999"/>
              </a:xfrm>
              <a:prstGeom prst="rect">
                <a:avLst/>
              </a:prstGeom>
              <a:blipFill>
                <a:blip r:embed="rId7"/>
                <a:stretch>
                  <a:fillRect l="-12632" t="-4444" r="-1368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B1BA0842-82B6-1225-AEFC-4BB6E5C653FF}"/>
              </a:ext>
            </a:extLst>
          </p:cNvPr>
          <p:cNvSpPr/>
          <p:nvPr/>
        </p:nvSpPr>
        <p:spPr bwMode="auto">
          <a:xfrm>
            <a:off x="8426963" y="271469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926D80-5588-3901-F772-EE06EE9C6FFC}"/>
              </a:ext>
            </a:extLst>
          </p:cNvPr>
          <p:cNvCxnSpPr>
            <a:cxnSpLocks/>
            <a:stCxn id="10" idx="7"/>
            <a:endCxn id="16" idx="3"/>
          </p:cNvCxnSpPr>
          <p:nvPr/>
        </p:nvCxnSpPr>
        <p:spPr>
          <a:xfrm flipV="1">
            <a:off x="5202454" y="2792745"/>
            <a:ext cx="3237900" cy="2565946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65C937E4-93F5-30C1-7762-95A641CFAFED}"/>
              </a:ext>
            </a:extLst>
          </p:cNvPr>
          <p:cNvSpPr/>
          <p:nvPr/>
        </p:nvSpPr>
        <p:spPr bwMode="auto">
          <a:xfrm>
            <a:off x="5965117" y="4681517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E650EA-4F05-B081-A7A2-A913A1391CCA}"/>
              </a:ext>
            </a:extLst>
          </p:cNvPr>
          <p:cNvCxnSpPr>
            <a:cxnSpLocks/>
          </p:cNvCxnSpPr>
          <p:nvPr/>
        </p:nvCxnSpPr>
        <p:spPr>
          <a:xfrm>
            <a:off x="5215845" y="5389839"/>
            <a:ext cx="987331" cy="78049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31A21A-8BCC-44ED-75D4-D1DA9B598A74}"/>
              </a:ext>
            </a:extLst>
          </p:cNvPr>
          <p:cNvCxnSpPr>
            <a:cxnSpLocks/>
          </p:cNvCxnSpPr>
          <p:nvPr/>
        </p:nvCxnSpPr>
        <p:spPr>
          <a:xfrm>
            <a:off x="6186734" y="5479382"/>
            <a:ext cx="876381" cy="336953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62D42D-D9DF-4BA0-CD39-FF265493434C}"/>
              </a:ext>
            </a:extLst>
          </p:cNvPr>
          <p:cNvCxnSpPr>
            <a:cxnSpLocks/>
          </p:cNvCxnSpPr>
          <p:nvPr/>
        </p:nvCxnSpPr>
        <p:spPr>
          <a:xfrm flipV="1">
            <a:off x="7044644" y="4772957"/>
            <a:ext cx="296309" cy="1035641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E037AAE-5746-86DB-1F7E-5829EAB56CA8}"/>
              </a:ext>
            </a:extLst>
          </p:cNvPr>
          <p:cNvCxnSpPr>
            <a:cxnSpLocks/>
          </p:cNvCxnSpPr>
          <p:nvPr/>
        </p:nvCxnSpPr>
        <p:spPr>
          <a:xfrm flipV="1">
            <a:off x="7340953" y="4592044"/>
            <a:ext cx="984149" cy="178946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384C370-EA4E-A1DC-3595-AC2BEE2C8F30}"/>
              </a:ext>
            </a:extLst>
          </p:cNvPr>
          <p:cNvSpPr/>
          <p:nvPr/>
        </p:nvSpPr>
        <p:spPr bwMode="auto">
          <a:xfrm>
            <a:off x="6161867" y="543366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ED0CC8E-2717-C3D5-EE10-4A73764D8F80}"/>
              </a:ext>
            </a:extLst>
          </p:cNvPr>
          <p:cNvSpPr/>
          <p:nvPr/>
        </p:nvSpPr>
        <p:spPr bwMode="auto">
          <a:xfrm>
            <a:off x="7017395" y="576740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889380B-BF4B-33EA-F1C9-BE4198B3E986}"/>
              </a:ext>
            </a:extLst>
          </p:cNvPr>
          <p:cNvSpPr/>
          <p:nvPr/>
        </p:nvSpPr>
        <p:spPr bwMode="auto">
          <a:xfrm>
            <a:off x="7307139" y="473205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6B1DA1F-D75C-9466-47DD-D378852AFA82}"/>
              </a:ext>
            </a:extLst>
          </p:cNvPr>
          <p:cNvSpPr/>
          <p:nvPr/>
        </p:nvSpPr>
        <p:spPr bwMode="auto">
          <a:xfrm>
            <a:off x="8303195" y="453953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5E55E5-EEC0-B106-68CD-FEAA934CEC59}"/>
              </a:ext>
            </a:extLst>
          </p:cNvPr>
          <p:cNvCxnSpPr>
            <a:cxnSpLocks/>
          </p:cNvCxnSpPr>
          <p:nvPr/>
        </p:nvCxnSpPr>
        <p:spPr>
          <a:xfrm flipV="1">
            <a:off x="8375079" y="3094130"/>
            <a:ext cx="130550" cy="1354208"/>
          </a:xfrm>
          <a:prstGeom prst="straightConnector1">
            <a:avLst/>
          </a:prstGeom>
          <a:ln w="9525">
            <a:solidFill>
              <a:schemeClr val="accent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928D69B-5469-2843-1449-2BB0133BD692}"/>
              </a:ext>
            </a:extLst>
          </p:cNvPr>
          <p:cNvSpPr txBox="1"/>
          <p:nvPr/>
        </p:nvSpPr>
        <p:spPr>
          <a:xfrm>
            <a:off x="158823" y="6424940"/>
            <a:ext cx="11017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[1] Nichol, Alex, Joshua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Achiam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and John Schulman. "On first-order meta-learning algorithms." </a:t>
            </a:r>
            <a:r>
              <a:rPr lang="en-US" sz="14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4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arXiv:1803.02999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(2018).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8742BB-1667-D0F7-B62B-E68677E34296}"/>
              </a:ext>
            </a:extLst>
          </p:cNvPr>
          <p:cNvSpPr txBox="1"/>
          <p:nvPr/>
        </p:nvSpPr>
        <p:spPr>
          <a:xfrm>
            <a:off x="7372891" y="5396059"/>
            <a:ext cx="1145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Reptile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250727-158B-234E-61A8-4753F3F18462}"/>
              </a:ext>
            </a:extLst>
          </p:cNvPr>
          <p:cNvCxnSpPr>
            <a:cxnSpLocks/>
          </p:cNvCxnSpPr>
          <p:nvPr/>
        </p:nvCxnSpPr>
        <p:spPr>
          <a:xfrm flipV="1">
            <a:off x="5202454" y="4730446"/>
            <a:ext cx="781796" cy="628245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0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CACCA-77D5-49EB-0271-0A228D6DD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AAA61863-96C0-9949-3417-423C9C3896BF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Machine Learning is Data Hungry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544D21F3-5FCE-BEEB-8FA5-A695C0D82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7D5D583-879A-DF2C-20FE-57B029329678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67753E6D-7C87-4345-0BCA-F8CB2743104F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7CFE39-D5DC-AB34-B541-E080B1E91A6B}"/>
              </a:ext>
            </a:extLst>
          </p:cNvPr>
          <p:cNvSpPr txBox="1"/>
          <p:nvPr/>
        </p:nvSpPr>
        <p:spPr>
          <a:xfrm>
            <a:off x="0" y="6392802"/>
            <a:ext cx="1143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Villalobos, Pablo, et al. "Will we run out of data? Limits of LLM scaling based on human-generated data." </a:t>
            </a:r>
            <a:r>
              <a:rPr lang="en-US" sz="1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arXiv:2211.04325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(2022).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stock market data&#10;&#10;Description automatically generated with medium confidence">
            <a:extLst>
              <a:ext uri="{FF2B5EF4-FFF2-40B4-BE49-F238E27FC236}">
                <a16:creationId xmlns:a16="http://schemas.microsoft.com/office/drawing/2014/main" id="{59CCA6B9-B433-C1A9-133A-81C24E775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1160032" y="959940"/>
            <a:ext cx="9241368" cy="54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6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48E29-DE5C-9E0A-B2FD-FBD63D6C2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5487A284-F3C8-2320-A98C-FA1D9CA5B3BA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Examples of Ecological Systems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D52AA337-0015-8BA9-A0B0-3C36B692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7D6EC56-7CDC-5B06-5968-F76234431330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945D7C57-CEE9-5362-05D2-69A4790CC98C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312EA9-CECE-E3AF-8EDE-8DD618679BC6}"/>
              </a:ext>
            </a:extLst>
          </p:cNvPr>
          <p:cNvSpPr txBox="1"/>
          <p:nvPr/>
        </p:nvSpPr>
        <p:spPr>
          <a:xfrm>
            <a:off x="158823" y="6101223"/>
            <a:ext cx="10813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https://deims.org/search/sites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https://library.fiveable.me/biostatistics/unit-16/time-series-analysis-ecological-data/study-guide/qG9OHk49MeCsFWjQ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6" descr="AREC livestock research">
            <a:extLst>
              <a:ext uri="{FF2B5EF4-FFF2-40B4-BE49-F238E27FC236}">
                <a16:creationId xmlns:a16="http://schemas.microsoft.com/office/drawing/2014/main" id="{5BFE6CA4-A6B7-CF35-95BF-7D7D1A44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1" y="1181013"/>
            <a:ext cx="2843956" cy="21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t defined">
            <a:extLst>
              <a:ext uri="{FF2B5EF4-FFF2-40B4-BE49-F238E27FC236}">
                <a16:creationId xmlns:a16="http://schemas.microsoft.com/office/drawing/2014/main" id="{69EEC380-E55F-D05B-56FD-4491E293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1" y="3707455"/>
            <a:ext cx="2843958" cy="21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 defined">
            <a:extLst>
              <a:ext uri="{FF2B5EF4-FFF2-40B4-BE49-F238E27FC236}">
                <a16:creationId xmlns:a16="http://schemas.microsoft.com/office/drawing/2014/main" id="{4513E329-99B4-F7CA-203B-3ECFC00A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40" y="1156887"/>
            <a:ext cx="2933398" cy="19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 defined">
            <a:extLst>
              <a:ext uri="{FF2B5EF4-FFF2-40B4-BE49-F238E27FC236}">
                <a16:creationId xmlns:a16="http://schemas.microsoft.com/office/drawing/2014/main" id="{9319DD52-E7DB-CF9B-4E4E-01DD3BC9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06" y="1210832"/>
            <a:ext cx="2546382" cy="38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7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E64BE-C2E6-3A22-6139-7A3DD5059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DAEBC6CF-2505-F05A-FA00-D9EFB12BF369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Machine Learning for Ecological Systems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854EA309-8E91-7A7F-5DFB-CDE5FE43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735D8B3-432B-E72E-8475-A7AC99E78995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AB380FD4-08D5-86F1-BF49-D15625D6BA91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 descr="AREC livestock research">
            <a:extLst>
              <a:ext uri="{FF2B5EF4-FFF2-40B4-BE49-F238E27FC236}">
                <a16:creationId xmlns:a16="http://schemas.microsoft.com/office/drawing/2014/main" id="{FA4ED312-EF3F-D31F-4DD3-20A409DC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1" y="1181013"/>
            <a:ext cx="2843956" cy="21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t defined">
            <a:extLst>
              <a:ext uri="{FF2B5EF4-FFF2-40B4-BE49-F238E27FC236}">
                <a16:creationId xmlns:a16="http://schemas.microsoft.com/office/drawing/2014/main" id="{30E8BA81-89C3-07FD-25FE-8BED7A33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1" y="3707455"/>
            <a:ext cx="2843958" cy="21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 defined">
            <a:extLst>
              <a:ext uri="{FF2B5EF4-FFF2-40B4-BE49-F238E27FC236}">
                <a16:creationId xmlns:a16="http://schemas.microsoft.com/office/drawing/2014/main" id="{203F60F8-7794-6EB6-0D9E-EA4FF101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40" y="1156887"/>
            <a:ext cx="2933398" cy="19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 defined">
            <a:extLst>
              <a:ext uri="{FF2B5EF4-FFF2-40B4-BE49-F238E27FC236}">
                <a16:creationId xmlns:a16="http://schemas.microsoft.com/office/drawing/2014/main" id="{FC39D544-5CF3-6CAA-8B96-B88F64AB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06" y="1210832"/>
            <a:ext cx="2546382" cy="38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6564D-1EC2-3C90-2C68-55DEF4A61AFB}"/>
              </a:ext>
            </a:extLst>
          </p:cNvPr>
          <p:cNvSpPr txBox="1"/>
          <p:nvPr/>
        </p:nvSpPr>
        <p:spPr>
          <a:xfrm>
            <a:off x="7748032" y="5693088"/>
            <a:ext cx="340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Limited amount of data points!</a:t>
            </a:r>
          </a:p>
        </p:txBody>
      </p:sp>
      <p:pic>
        <p:nvPicPr>
          <p:cNvPr id="7" name="Picture 6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EFBF375-91E4-6CFB-912C-21B9642F2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70" y="3547298"/>
            <a:ext cx="5384800" cy="207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B68907-232E-22F5-51CE-E916B92EC2B9}"/>
              </a:ext>
            </a:extLst>
          </p:cNvPr>
          <p:cNvSpPr txBox="1"/>
          <p:nvPr/>
        </p:nvSpPr>
        <p:spPr>
          <a:xfrm>
            <a:off x="158823" y="6101223"/>
            <a:ext cx="10813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https://deims.org/search/sites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https://library.fiveable.me/biostatistics/unit-16/time-series-analysis-ecological-data/study-guide/qG9OHk49MeCsFWjQ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8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7EE54-A05A-CDD9-8E82-04FB71ED9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E1B74DEC-1C80-8791-7955-D826A7E7AF6A}"/>
              </a:ext>
            </a:extLst>
          </p:cNvPr>
          <p:cNvSpPr txBox="1">
            <a:spLocks/>
          </p:cNvSpPr>
          <p:nvPr/>
        </p:nvSpPr>
        <p:spPr>
          <a:xfrm>
            <a:off x="158823" y="72704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Machine Learning Methods for Ecological Systems</a:t>
            </a:r>
          </a:p>
        </p:txBody>
      </p:sp>
      <p:pic>
        <p:nvPicPr>
          <p:cNvPr id="13" name="Picture 10" descr="ASU">
            <a:extLst>
              <a:ext uri="{FF2B5EF4-FFF2-40B4-BE49-F238E27FC236}">
                <a16:creationId xmlns:a16="http://schemas.microsoft.com/office/drawing/2014/main" id="{56EB20D3-4826-15A1-985F-0EA5ABE8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67" y="347039"/>
            <a:ext cx="1018296" cy="4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558D53A-F357-1531-5D9B-291B7FBF5149}"/>
              </a:ext>
            </a:extLst>
          </p:cNvPr>
          <p:cNvSpPr/>
          <p:nvPr/>
        </p:nvSpPr>
        <p:spPr bwMode="auto">
          <a:xfrm>
            <a:off x="649995" y="3993500"/>
            <a:ext cx="330506" cy="424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b="0">
              <a:latin typeface="Times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AABC6290-7E0B-B515-9753-29FB4380E769}"/>
              </a:ext>
            </a:extLst>
          </p:cNvPr>
          <p:cNvCxnSpPr/>
          <p:nvPr/>
        </p:nvCxnSpPr>
        <p:spPr>
          <a:xfrm>
            <a:off x="0" y="871250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ACF752-4260-232A-E9B2-3CE1047BB2A2}"/>
              </a:ext>
            </a:extLst>
          </p:cNvPr>
          <p:cNvSpPr txBox="1"/>
          <p:nvPr/>
        </p:nvSpPr>
        <p:spPr>
          <a:xfrm>
            <a:off x="649995" y="1379978"/>
            <a:ext cx="10174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classification: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R. Cutler, T. C. Edwards Jr, K. H. Beard, A. Cutler, K. T. Hess, J. Gibson, and J. J. Lawler, Random forests for classification in ecology, Ecology 88, 2783 (2007).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Predicting species invasions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J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M. Drake, C.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Guisan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Modelling ecological niches with support vector machines, J. Appl. Ecol. 43, 424 (2006).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recognition from video and audio analysis: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Kellenberger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Beery, B. R.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Costelloe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Zuffi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Mathis, M. W. Mathis, F. van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Langevelde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Burghardt, et al., Perspectives in machine learning for wildlife conservation, Nat.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13, 792 (2022).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leakage in ecological systems: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Stock, EJ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Gregr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KMA Chan, Data leakage jeopardizes ecological applications of machine learning, Nat. Ecol.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7, 11 (2023)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Generative AI with ecology: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Rafiq, S. Berry, M. S. Palmer, Z.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Harchaoui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Abrahms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Generative AI as a tool to accelerate the field of ecology,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Nat. Ecol.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9, 3, (2025).</a:t>
            </a:r>
            <a:endParaRPr lang="en-US" sz="160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id="{8DD9FBEB-81E7-2D76-BE0E-2E8716B938C1}"/>
              </a:ext>
            </a:extLst>
          </p:cNvPr>
          <p:cNvSpPr txBox="1"/>
          <p:nvPr/>
        </p:nvSpPr>
        <p:spPr>
          <a:xfrm>
            <a:off x="815248" y="6131005"/>
            <a:ext cx="787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paucity of the observational or measurement data. </a:t>
            </a:r>
            <a:endParaRPr kumimoji="1"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3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C00000"/>
        </a:solidFill>
        <a:ln>
          <a:noFill/>
        </a:ln>
        <a:extLs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round/>
              <a:headEnd/>
              <a:tailEnd type="arrow" w="med" len="med"/>
            </a14:hiddenLine>
          </a:ext>
        </a:extLst>
      </a:spPr>
      <a:bodyPr anchor="ctr"/>
      <a:lstStyle>
        <a:defPPr algn="ctr">
          <a:lnSpc>
            <a:spcPct val="100000"/>
          </a:lnSpc>
          <a:spcBef>
            <a:spcPct val="0"/>
          </a:spcBef>
          <a:buClrTx/>
          <a:buFontTx/>
          <a:buNone/>
          <a:defRPr sz="2400" b="0">
            <a:latin typeface="Times" panose="02020603050405020304" pitchFamily="18" charset="0"/>
            <a:ea typeface="宋体" panose="02010600030101010101" pitchFamily="2" charset="-122"/>
            <a:cs typeface="Arial" panose="020B0604020202020204" pitchFamily="34" charset="0"/>
          </a:defRPr>
        </a:defPPr>
      </a:lstStyle>
    </a:spDef>
    <a:lnDef>
      <a:spPr>
        <a:ln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{8D615308-A304-BC4E-898B-4783EBF1C2C1}tf16401369</Template>
  <TotalTime>90050</TotalTime>
  <Words>1737</Words>
  <Application>Microsoft Macintosh PowerPoint</Application>
  <PresentationFormat>Widescreen</PresentationFormat>
  <Paragraphs>153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Liberation Serif</vt:lpstr>
      <vt:lpstr>Times</vt:lpstr>
      <vt:lpstr>Arial</vt:lpstr>
      <vt:lpstr>Calibri</vt:lpstr>
      <vt:lpstr>Calibri Light</vt:lpstr>
      <vt:lpstr>Cambria Math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Smarter Power Systems: Embedding Physical Linto  Learning for Grid Analysis</dc:title>
  <dc:creator>Yang</dc:creator>
  <cp:lastModifiedBy>Zhengmeng Zhai (Student)</cp:lastModifiedBy>
  <cp:revision>7740</cp:revision>
  <cp:lastPrinted>2020-10-07T15:55:04Z</cp:lastPrinted>
  <dcterms:created xsi:type="dcterms:W3CDTF">2015-03-03T03:25:57Z</dcterms:created>
  <dcterms:modified xsi:type="dcterms:W3CDTF">2026-03-08T20:41:18Z</dcterms:modified>
</cp:coreProperties>
</file>